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448" r:id="rId2"/>
    <p:sldId id="1577" r:id="rId3"/>
    <p:sldId id="1684" r:id="rId4"/>
    <p:sldId id="1685" r:id="rId5"/>
    <p:sldId id="1101" r:id="rId6"/>
    <p:sldId id="1253" r:id="rId7"/>
    <p:sldId id="1115" r:id="rId8"/>
    <p:sldId id="460" r:id="rId9"/>
    <p:sldId id="1142" r:id="rId10"/>
    <p:sldId id="476" r:id="rId11"/>
    <p:sldId id="480" r:id="rId12"/>
    <p:sldId id="1373" r:id="rId13"/>
    <p:sldId id="1121" r:id="rId14"/>
    <p:sldId id="483" r:id="rId15"/>
    <p:sldId id="1410" r:id="rId16"/>
    <p:sldId id="1235" r:id="rId17"/>
    <p:sldId id="488" r:id="rId18"/>
    <p:sldId id="1249" r:id="rId19"/>
    <p:sldId id="1698" r:id="rId20"/>
    <p:sldId id="1250" r:id="rId21"/>
    <p:sldId id="491" r:id="rId22"/>
    <p:sldId id="1686" r:id="rId23"/>
    <p:sldId id="505" r:id="rId24"/>
    <p:sldId id="1257" r:id="rId25"/>
    <p:sldId id="507" r:id="rId26"/>
    <p:sldId id="521" r:id="rId27"/>
    <p:sldId id="1248" r:id="rId28"/>
    <p:sldId id="520" r:id="rId29"/>
    <p:sldId id="525" r:id="rId30"/>
    <p:sldId id="1426" r:id="rId31"/>
    <p:sldId id="528" r:id="rId32"/>
    <p:sldId id="530" r:id="rId33"/>
    <p:sldId id="531" r:id="rId34"/>
    <p:sldId id="1139" r:id="rId35"/>
    <p:sldId id="532" r:id="rId36"/>
    <p:sldId id="1689" r:id="rId37"/>
    <p:sldId id="533" r:id="rId38"/>
    <p:sldId id="534" r:id="rId39"/>
    <p:sldId id="535" r:id="rId40"/>
    <p:sldId id="536" r:id="rId41"/>
    <p:sldId id="1690" r:id="rId42"/>
    <p:sldId id="537" r:id="rId43"/>
    <p:sldId id="538" r:id="rId44"/>
    <p:sldId id="1691" r:id="rId45"/>
    <p:sldId id="539" r:id="rId46"/>
    <p:sldId id="549" r:id="rId47"/>
    <p:sldId id="563" r:id="rId48"/>
    <p:sldId id="1427" r:id="rId49"/>
    <p:sldId id="1701" r:id="rId50"/>
    <p:sldId id="566" r:id="rId51"/>
    <p:sldId id="567" r:id="rId52"/>
    <p:sldId id="568" r:id="rId53"/>
    <p:sldId id="569" r:id="rId54"/>
    <p:sldId id="570" r:id="rId55"/>
    <p:sldId id="571" r:id="rId56"/>
    <p:sldId id="572" r:id="rId57"/>
    <p:sldId id="574" r:id="rId58"/>
    <p:sldId id="1709" r:id="rId59"/>
    <p:sldId id="1711" r:id="rId60"/>
    <p:sldId id="1514" r:id="rId61"/>
    <p:sldId id="1515" r:id="rId62"/>
    <p:sldId id="1518" r:id="rId63"/>
    <p:sldId id="1519" r:id="rId64"/>
    <p:sldId id="1520" r:id="rId65"/>
    <p:sldId id="595" r:id="rId66"/>
    <p:sldId id="596" r:id="rId67"/>
    <p:sldId id="602" r:id="rId68"/>
    <p:sldId id="1429" r:id="rId69"/>
    <p:sldId id="1692" r:id="rId70"/>
    <p:sldId id="1432" r:id="rId71"/>
    <p:sldId id="1313" r:id="rId72"/>
    <p:sldId id="1704" r:id="rId73"/>
    <p:sldId id="1703" r:id="rId74"/>
    <p:sldId id="1707" r:id="rId75"/>
    <p:sldId id="1724" r:id="rId76"/>
    <p:sldId id="1780" r:id="rId77"/>
    <p:sldId id="1783" r:id="rId78"/>
    <p:sldId id="1260" r:id="rId79"/>
    <p:sldId id="1729" r:id="rId80"/>
    <p:sldId id="1145" r:id="rId81"/>
    <p:sldId id="1465" r:id="rId82"/>
    <p:sldId id="1728" r:id="rId83"/>
    <p:sldId id="1730" r:id="rId84"/>
    <p:sldId id="641" r:id="rId85"/>
    <p:sldId id="1164" r:id="rId86"/>
    <p:sldId id="1273" r:id="rId87"/>
    <p:sldId id="1458" r:id="rId88"/>
    <p:sldId id="1293" r:id="rId89"/>
    <p:sldId id="1477" r:id="rId90"/>
    <p:sldId id="647" r:id="rId91"/>
    <p:sldId id="649" r:id="rId92"/>
    <p:sldId id="1733" r:id="rId93"/>
    <p:sldId id="1734" r:id="rId94"/>
    <p:sldId id="1488" r:id="rId95"/>
    <p:sldId id="1486" r:id="rId96"/>
    <p:sldId id="1743" r:id="rId97"/>
    <p:sldId id="1782" r:id="rId98"/>
    <p:sldId id="1745" r:id="rId99"/>
    <p:sldId id="1746" r:id="rId100"/>
    <p:sldId id="1747" r:id="rId101"/>
    <p:sldId id="1749" r:id="rId102"/>
    <p:sldId id="1759" r:id="rId103"/>
    <p:sldId id="1760" r:id="rId104"/>
    <p:sldId id="1763" r:id="rId105"/>
    <p:sldId id="1764" r:id="rId106"/>
    <p:sldId id="1765" r:id="rId107"/>
    <p:sldId id="1766" r:id="rId108"/>
    <p:sldId id="1768" r:id="rId109"/>
    <p:sldId id="1770" r:id="rId110"/>
    <p:sldId id="1772" r:id="rId111"/>
    <p:sldId id="1773" r:id="rId112"/>
    <p:sldId id="1735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3" autoAdjust="0"/>
    <p:restoredTop sz="94660"/>
  </p:normalViewPr>
  <p:slideViewPr>
    <p:cSldViewPr>
      <p:cViewPr>
        <p:scale>
          <a:sx n="60" d="100"/>
          <a:sy n="60" d="100"/>
        </p:scale>
        <p:origin x="-1116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image" Target="../media/image4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FA8E-209E-43E8-B5C4-58E9FF146CA6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7C91B-C177-4528-8768-A888C5A658E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7C91B-C177-4528-8768-A888C5A658EF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AE309-880D-4689-9DFC-1940D670BF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http://www.nd.com/neurosolutions/products/images/FAQ_MLP.gi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ons" TargetMode="External"/><Relationship Id="rId2" Type="http://schemas.openxmlformats.org/officeDocument/2006/relationships/hyperlink" Target="https://en.wikipedia.org/wiki/Gradient_descen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hyperlink" Target="https://en.wikipedia.org/wiki/Backpropagation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20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22.bin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4000" b="1" u="sng" dirty="0" smtClean="0">
                <a:solidFill>
                  <a:srgbClr val="FF0066"/>
                </a:solidFill>
              </a:rPr>
              <a:t>PERCEPTRON : McCulloch and Pitt’s Model </a:t>
            </a:r>
            <a:r>
              <a:rPr lang="en-US" sz="3600" b="1" dirty="0" smtClean="0">
                <a:solidFill>
                  <a:srgbClr val="0000FF"/>
                </a:solidFill>
              </a:rPr>
              <a:t>Proposed in 1943</a:t>
            </a:r>
            <a:r>
              <a:rPr lang="en-US" sz="800" b="1" dirty="0" smtClean="0">
                <a:solidFill>
                  <a:srgbClr val="0000FF"/>
                </a:solidFill>
              </a:rPr>
              <a:t/>
            </a:r>
            <a:br>
              <a:rPr lang="en-US" sz="800" b="1" dirty="0" smtClean="0">
                <a:solidFill>
                  <a:srgbClr val="0000FF"/>
                </a:solidFill>
              </a:rPr>
            </a:br>
            <a:endParaRPr lang="en-US" b="1" u="sng" dirty="0" smtClean="0">
              <a:solidFill>
                <a:srgbClr val="FF0066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6096000"/>
          </a:xfrm>
        </p:spPr>
        <p:txBody>
          <a:bodyPr rtlCol="0">
            <a:normAutofit fontScale="25000" lnSpcReduction="20000"/>
          </a:bodyPr>
          <a:lstStyle/>
          <a:p>
            <a:pPr>
              <a:defRPr/>
            </a:pPr>
            <a:r>
              <a:rPr lang="en-US" sz="14400" b="1" dirty="0" smtClean="0">
                <a:solidFill>
                  <a:srgbClr val="FF0000"/>
                </a:solidFill>
                <a:cs typeface="Times New Roman" pitchFamily="18" charset="0"/>
              </a:rPr>
              <a:t>SINGLE LAYER NN-</a:t>
            </a:r>
            <a:r>
              <a:rPr lang="en-US" sz="14400" b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14400" b="1" dirty="0" smtClean="0"/>
              <a:t>the most basic version of an artificial neuron</a:t>
            </a:r>
          </a:p>
          <a:p>
            <a:pPr>
              <a:defRPr/>
            </a:pPr>
            <a:endParaRPr lang="en-US" sz="14400" b="1" dirty="0" smtClean="0"/>
          </a:p>
          <a:p>
            <a:pPr>
              <a:defRPr/>
            </a:pPr>
            <a:r>
              <a:rPr lang="en-US" sz="14400" b="1" dirty="0" smtClean="0"/>
              <a:t> Made </a:t>
            </a:r>
            <a:r>
              <a:rPr lang="en-US" sz="14400" b="1" dirty="0" smtClean="0">
                <a:solidFill>
                  <a:srgbClr val="FF0000"/>
                </a:solidFill>
                <a:cs typeface="Times New Roman" pitchFamily="18" charset="0"/>
              </a:rPr>
              <a:t>of a summing element and a threshold function</a:t>
            </a:r>
            <a:endParaRPr lang="en-US" sz="14400" b="1" dirty="0" smtClean="0"/>
          </a:p>
          <a:p>
            <a:pPr>
              <a:buNone/>
              <a:defRPr/>
            </a:pPr>
            <a:endParaRPr lang="en-US" sz="14400" b="1" dirty="0" smtClean="0"/>
          </a:p>
          <a:p>
            <a:pPr>
              <a:defRPr/>
            </a:pPr>
            <a:r>
              <a:rPr lang="en-US" sz="14400" b="1" dirty="0" smtClean="0"/>
              <a:t>Output of the </a:t>
            </a:r>
            <a:r>
              <a:rPr lang="en-US" sz="14400" b="1" dirty="0" err="1" smtClean="0"/>
              <a:t>perceptron</a:t>
            </a:r>
            <a:r>
              <a:rPr lang="en-US" sz="14400" b="1" dirty="0" smtClean="0"/>
              <a:t>, is </a:t>
            </a:r>
            <a:r>
              <a:rPr lang="en-US" sz="14400" b="1" i="1" dirty="0" smtClean="0">
                <a:solidFill>
                  <a:srgbClr val="FF0000"/>
                </a:solidFill>
              </a:rPr>
              <a:t>always</a:t>
            </a:r>
            <a:r>
              <a:rPr lang="en-US" sz="14400" b="1" dirty="0" smtClean="0">
                <a:solidFill>
                  <a:srgbClr val="FF0000"/>
                </a:solidFill>
              </a:rPr>
              <a:t> </a:t>
            </a:r>
            <a:r>
              <a:rPr lang="en-US" sz="14400" b="1" dirty="0" err="1" smtClean="0">
                <a:solidFill>
                  <a:srgbClr val="FF0000"/>
                </a:solidFill>
              </a:rPr>
              <a:t>boolean</a:t>
            </a:r>
            <a:r>
              <a:rPr lang="en-US" sz="14400" b="1" dirty="0" smtClean="0"/>
              <a:t>[ 0/1, 1/-1] ,Binary Classifiers </a:t>
            </a:r>
          </a:p>
          <a:p>
            <a:pPr>
              <a:defRPr/>
            </a:pPr>
            <a:endParaRPr lang="en-US" sz="14400" b="1" dirty="0" smtClean="0"/>
          </a:p>
          <a:p>
            <a:pPr>
              <a:defRPr/>
            </a:pPr>
            <a:r>
              <a:rPr lang="en-US" sz="14400" b="1" dirty="0" smtClean="0"/>
              <a:t>Input could be Boolean/real number</a:t>
            </a:r>
          </a:p>
          <a:p>
            <a:pPr>
              <a:buNone/>
              <a:defRPr/>
            </a:pPr>
            <a:endParaRPr lang="en-US" sz="14400" dirty="0" smtClean="0"/>
          </a:p>
          <a:p>
            <a:pPr>
              <a:buNone/>
              <a:defRPr/>
            </a:pPr>
            <a:endParaRPr lang="en-US" sz="3600" dirty="0" smtClean="0"/>
          </a:p>
          <a:p>
            <a:pPr>
              <a:buNone/>
              <a:defRPr/>
            </a:pPr>
            <a:endParaRPr 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  <p:bldP spid="8601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91440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56799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Texture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Fruit</a:t>
                      </a:r>
                    </a:p>
                    <a:p>
                      <a:r>
                        <a:rPr lang="en-US" sz="2400" dirty="0" smtClean="0"/>
                        <a:t>(supervised</a:t>
                      </a:r>
                      <a:r>
                        <a:rPr lang="en-US" sz="2400" baseline="0" dirty="0" smtClean="0"/>
                        <a:t> learning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  <a:tr h="35762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Apple</a:t>
                      </a:r>
                      <a:r>
                        <a:rPr lang="en-US" sz="2400" b="1" baseline="0" dirty="0" smtClean="0"/>
                        <a:t> </a:t>
                      </a:r>
                      <a:endParaRPr lang="en-US" sz="2400" b="1" dirty="0"/>
                    </a:p>
                  </a:txBody>
                  <a:tcPr/>
                </a:tc>
              </a:tr>
              <a:tr h="35762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3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Mango</a:t>
                      </a:r>
                      <a:endParaRPr lang="en-US" sz="2400" b="1" dirty="0"/>
                    </a:p>
                  </a:txBody>
                  <a:tcPr/>
                </a:tc>
              </a:tr>
              <a:tr h="35762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Orange</a:t>
                      </a:r>
                      <a:endParaRPr lang="en-US" sz="2400" b="1" dirty="0"/>
                    </a:p>
                  </a:txBody>
                  <a:tcPr/>
                </a:tc>
              </a:tr>
              <a:tr h="35762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3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Plum</a:t>
                      </a:r>
                      <a:endParaRPr lang="en-US" sz="2400" b="1" dirty="0"/>
                    </a:p>
                  </a:txBody>
                  <a:tcPr/>
                </a:tc>
              </a:tr>
              <a:tr h="35762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1.4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2.8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plum</a:t>
                      </a:r>
                      <a:endParaRPr lang="en-US" sz="2400" b="1" dirty="0"/>
                    </a:p>
                  </a:txBody>
                  <a:tcPr/>
                </a:tc>
              </a:tr>
              <a:tr h="35762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1.5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orange</a:t>
                      </a:r>
                      <a:endParaRPr lang="en-US" sz="2400" b="1" dirty="0"/>
                    </a:p>
                  </a:txBody>
                  <a:tcPr/>
                </a:tc>
              </a:tr>
              <a:tr h="35762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2.5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2.2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mango</a:t>
                      </a:r>
                      <a:endParaRPr lang="en-US" sz="2400" b="1" dirty="0"/>
                    </a:p>
                  </a:txBody>
                  <a:tcPr/>
                </a:tc>
              </a:tr>
              <a:tr h="35762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2.2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apple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2000"/>
            <a:ext cx="6973888" cy="210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3657600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7600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0"/>
            <a:ext cx="70485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934200" y="228600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Linear activation function</a:t>
            </a:r>
          </a:p>
          <a:p>
            <a:r>
              <a:rPr lang="en-US" sz="2400" b="1" dirty="0" smtClean="0"/>
              <a:t>Interested in change in </a:t>
            </a:r>
            <a:r>
              <a:rPr lang="en-US" sz="2400" b="1" dirty="0" err="1" smtClean="0">
                <a:solidFill>
                  <a:srgbClr val="FF0000"/>
                </a:solidFill>
              </a:rPr>
              <a:t>w</a:t>
            </a:r>
            <a:r>
              <a:rPr lang="en-US" sz="2400" b="1" baseline="-25000" dirty="0" err="1" smtClean="0">
                <a:solidFill>
                  <a:srgbClr val="FF0000"/>
                </a:solidFill>
              </a:rPr>
              <a:t>ji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85760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712009"/>
            <a:ext cx="4781550" cy="114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521200" y="3359150"/>
          <a:ext cx="101600" cy="139700"/>
        </p:xfrm>
        <a:graphic>
          <a:graphicData uri="http://schemas.openxmlformats.org/presentationml/2006/ole">
            <p:oleObj spid="_x0000_s8866818" name="Equation" r:id="rId6" imgW="101520" imgH="139680" progId="Equation.DSMT4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00600" y="3581400"/>
          <a:ext cx="4070555" cy="3505200"/>
        </p:xfrm>
        <a:graphic>
          <a:graphicData uri="http://schemas.openxmlformats.org/presentationml/2006/ole">
            <p:oleObj spid="_x0000_s8866819" name="Equation" r:id="rId7" imgW="1358640" imgH="1257120" progId="Equation.DSMT4">
              <p:embed/>
            </p:oleObj>
          </a:graphicData>
        </a:graphic>
      </p:graphicFrame>
      <p:pic>
        <p:nvPicPr>
          <p:cNvPr id="8576005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4495800"/>
            <a:ext cx="24574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76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76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76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76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581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If y=f(net) = log sigmoid, f’(net)=y(1-y)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6873" name="TextBox 11"/>
          <p:cNvSpPr txBox="1">
            <a:spLocks noChangeArrowheads="1"/>
          </p:cNvSpPr>
          <p:nvPr/>
        </p:nvSpPr>
        <p:spPr bwMode="auto">
          <a:xfrm>
            <a:off x="0" y="1066800"/>
            <a:ext cx="914400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FF0000"/>
                </a:solidFill>
              </a:rPr>
              <a:t>If f(net</a:t>
            </a:r>
            <a:r>
              <a:rPr lang="en-US" sz="3600" dirty="0">
                <a:solidFill>
                  <a:srgbClr val="FF0000"/>
                </a:solidFill>
              </a:rPr>
              <a:t>)=a.net,  so f’(net)=</a:t>
            </a:r>
            <a:r>
              <a:rPr lang="en-US" sz="3600" dirty="0" smtClean="0">
                <a:solidFill>
                  <a:srgbClr val="FF0000"/>
                </a:solidFill>
              </a:rPr>
              <a:t>a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</p:txBody>
      </p:sp>
      <p:graphicFrame>
        <p:nvGraphicFramePr>
          <p:cNvPr id="36867" name="Object 8"/>
          <p:cNvGraphicFramePr>
            <a:graphicFrameLocks noChangeAspect="1"/>
          </p:cNvGraphicFramePr>
          <p:nvPr/>
        </p:nvGraphicFramePr>
        <p:xfrm>
          <a:off x="5943600" y="1447800"/>
          <a:ext cx="2755900" cy="787400"/>
        </p:xfrm>
        <a:graphic>
          <a:graphicData uri="http://schemas.openxmlformats.org/presentationml/2006/ole">
            <p:oleObj spid="_x0000_s8868866" name="Equation" r:id="rId3" imgW="711000" imgH="203040" progId="Equation.DSMT4">
              <p:embed/>
            </p:oleObj>
          </a:graphicData>
        </a:graphic>
      </p:graphicFrame>
      <p:graphicFrame>
        <p:nvGraphicFramePr>
          <p:cNvPr id="26628" name="Object 8"/>
          <p:cNvGraphicFramePr>
            <a:graphicFrameLocks noChangeAspect="1"/>
          </p:cNvGraphicFramePr>
          <p:nvPr/>
        </p:nvGraphicFramePr>
        <p:xfrm>
          <a:off x="4191000" y="4191000"/>
          <a:ext cx="4281488" cy="787400"/>
        </p:xfrm>
        <a:graphic>
          <a:graphicData uri="http://schemas.openxmlformats.org/presentationml/2006/ole">
            <p:oleObj spid="_x0000_s8868867" name="Equation" r:id="rId4" imgW="1104840" imgH="203040" progId="Equation.DSMT4">
              <p:embed/>
            </p:oleObj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5105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If y=f(net) = </a:t>
            </a:r>
            <a:r>
              <a:rPr lang="en-US" sz="3200" dirty="0" err="1" smtClean="0">
                <a:solidFill>
                  <a:srgbClr val="FF0000"/>
                </a:solidFill>
              </a:rPr>
              <a:t>tanh</a:t>
            </a:r>
            <a:r>
              <a:rPr lang="en-US" sz="3200" dirty="0" smtClean="0">
                <a:solidFill>
                  <a:srgbClr val="FF0000"/>
                </a:solidFill>
              </a:rPr>
              <a:t>, f’(net) =1-y</a:t>
            </a:r>
            <a:r>
              <a:rPr lang="en-US" sz="3200" baseline="30000" dirty="0" smtClean="0">
                <a:solidFill>
                  <a:srgbClr val="FF0000"/>
                </a:solidFill>
              </a:rPr>
              <a:t>2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26629" name="Object 8"/>
          <p:cNvGraphicFramePr>
            <a:graphicFrameLocks noChangeAspect="1"/>
          </p:cNvGraphicFramePr>
          <p:nvPr/>
        </p:nvGraphicFramePr>
        <p:xfrm>
          <a:off x="4038600" y="5562600"/>
          <a:ext cx="4232275" cy="885825"/>
        </p:xfrm>
        <a:graphic>
          <a:graphicData uri="http://schemas.openxmlformats.org/presentationml/2006/ole">
            <p:oleObj spid="_x0000_s8868868" name="Equation" r:id="rId5" imgW="1091880" imgH="228600" progId="Equation.DSMT4">
              <p:embed/>
            </p:oleObj>
          </a:graphicData>
        </a:graphic>
      </p:graphicFrame>
      <p:graphicFrame>
        <p:nvGraphicFramePr>
          <p:cNvPr id="8868869" name="Object 5"/>
          <p:cNvGraphicFramePr>
            <a:graphicFrameLocks noChangeAspect="1"/>
          </p:cNvGraphicFramePr>
          <p:nvPr/>
        </p:nvGraphicFramePr>
        <p:xfrm>
          <a:off x="2209800" y="0"/>
          <a:ext cx="4000500" cy="1600200"/>
        </p:xfrm>
        <a:graphic>
          <a:graphicData uri="http://schemas.openxmlformats.org/presentationml/2006/ole">
            <p:oleObj spid="_x0000_s8868869" name="Equation" r:id="rId6" imgW="825480" imgH="330120" progId="Equation.DSMT4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4800" y="26670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FF0000"/>
                </a:solidFill>
              </a:rPr>
              <a:t>If a=1, f(net)=net,</a:t>
            </a:r>
            <a:endParaRPr lang="en-US" sz="3600" dirty="0">
              <a:solidFill>
                <a:srgbClr val="FF0000"/>
              </a:solidFill>
            </a:endParaRPr>
          </a:p>
        </p:txBody>
      </p:sp>
      <p:graphicFrame>
        <p:nvGraphicFramePr>
          <p:cNvPr id="8868870" name="Object 8"/>
          <p:cNvGraphicFramePr>
            <a:graphicFrameLocks noChangeAspect="1"/>
          </p:cNvGraphicFramePr>
          <p:nvPr/>
        </p:nvGraphicFramePr>
        <p:xfrm>
          <a:off x="4999038" y="2514600"/>
          <a:ext cx="2509837" cy="787400"/>
        </p:xfrm>
        <a:graphic>
          <a:graphicData uri="http://schemas.openxmlformats.org/presentationml/2006/ole">
            <p:oleObj spid="_x0000_s8868870" name="Equation" r:id="rId7" imgW="647640" imgH="203040" progId="Equation.DSMT4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68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68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alibri" pitchFamily="34" charset="0"/>
              </a:rPr>
              <a:t>EXAMPLE OF DELTA </a:t>
            </a:r>
            <a:r>
              <a:rPr lang="en-US" sz="3600" b="1" dirty="0" smtClean="0">
                <a:solidFill>
                  <a:srgbClr val="FF0000"/>
                </a:solidFill>
                <a:latin typeface="Calibri" pitchFamily="34" charset="0"/>
              </a:rPr>
              <a:t>LEARNING</a:t>
            </a:r>
            <a:endParaRPr lang="en-US" sz="36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7939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9144000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6273225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Draw neural network architecture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3810000"/>
            <a:ext cx="91440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All 4 weights associated with each input node are initially set to 0, </a:t>
            </a:r>
            <a:endParaRPr lang="en-US" sz="32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latin typeface="Calibri" pitchFamily="34" charset="0"/>
              </a:rPr>
              <a:t>learning </a:t>
            </a:r>
            <a:r>
              <a:rPr lang="en-US" sz="3200" b="1" dirty="0">
                <a:latin typeface="Calibri" pitchFamily="34" charset="0"/>
              </a:rPr>
              <a:t>rate (epsilon) </a:t>
            </a:r>
            <a:r>
              <a:rPr lang="en-US" sz="3200" b="1" dirty="0" smtClean="0">
                <a:latin typeface="Calibri" pitchFamily="34" charset="0"/>
              </a:rPr>
              <a:t>= 0.25</a:t>
            </a:r>
          </a:p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Activation function is 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Linear</a:t>
            </a:r>
          </a:p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Using Delta learning find weight after inputting each pattern</a:t>
            </a:r>
            <a:endParaRPr lang="en-US" sz="32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6030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6713" y="228600"/>
            <a:ext cx="401728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38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0292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38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38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30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30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117693"/>
            <a:ext cx="9144000" cy="686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For pattern 2  (1, 1, 1, 1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) , target = 1</a:t>
            </a:r>
            <a:endParaRPr lang="en-US" sz="3200" b="1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3200" b="1" dirty="0">
                <a:latin typeface="Calibri" pitchFamily="34" charset="0"/>
              </a:rPr>
              <a:t>with W</a:t>
            </a:r>
            <a:r>
              <a:rPr lang="en-US" sz="3200" b="1" baseline="30000" dirty="0">
                <a:latin typeface="Calibri" pitchFamily="34" charset="0"/>
              </a:rPr>
              <a:t>1   </a:t>
            </a:r>
            <a:r>
              <a:rPr lang="en-US" sz="3200" b="1" dirty="0">
                <a:latin typeface="Calibri" pitchFamily="34" charset="0"/>
              </a:rPr>
              <a:t> =(0.25</a:t>
            </a:r>
            <a:r>
              <a:rPr lang="en-US" sz="3200" b="1" dirty="0" smtClean="0">
                <a:latin typeface="Calibri" pitchFamily="34" charset="0"/>
              </a:rPr>
              <a:t>, -</a:t>
            </a:r>
            <a:r>
              <a:rPr lang="en-US" sz="3200" b="1" dirty="0">
                <a:latin typeface="Calibri" pitchFamily="34" charset="0"/>
              </a:rPr>
              <a:t>0.25</a:t>
            </a:r>
            <a:r>
              <a:rPr lang="en-US" sz="3200" b="1" dirty="0" smtClean="0">
                <a:latin typeface="Calibri" pitchFamily="34" charset="0"/>
              </a:rPr>
              <a:t>, 0.25, -</a:t>
            </a:r>
            <a:r>
              <a:rPr lang="en-US" sz="3200" b="1" dirty="0">
                <a:latin typeface="Calibri" pitchFamily="34" charset="0"/>
              </a:rPr>
              <a:t>0.25)</a:t>
            </a:r>
            <a:r>
              <a:rPr lang="en-US" sz="3200" b="1" baseline="30000" dirty="0">
                <a:latin typeface="Calibri" pitchFamily="34" charset="0"/>
              </a:rPr>
              <a:t>     </a:t>
            </a:r>
          </a:p>
          <a:p>
            <a:endParaRPr lang="en-US" sz="28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3200" b="1" dirty="0" smtClean="0">
                <a:latin typeface="Calibri" pitchFamily="34" charset="0"/>
              </a:rPr>
              <a:t>net </a:t>
            </a:r>
            <a:r>
              <a:rPr lang="en-US" sz="3200" b="1" dirty="0">
                <a:latin typeface="Calibri" pitchFamily="34" charset="0"/>
              </a:rPr>
              <a:t>= 0.25x1 - 0.25x1 + 0.25x1 - 0.25x1 = </a:t>
            </a:r>
            <a:r>
              <a:rPr lang="en-US" sz="3200" b="1" dirty="0" smtClean="0">
                <a:latin typeface="Calibri" pitchFamily="34" charset="0"/>
              </a:rPr>
              <a:t>0 </a:t>
            </a:r>
          </a:p>
          <a:p>
            <a:r>
              <a:rPr lang="en-US" sz="3200" b="1" dirty="0" smtClean="0">
                <a:latin typeface="Calibri" pitchFamily="34" charset="0"/>
              </a:rPr>
              <a:t> output = f(net) = 0 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 output is not same as target, so change weights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  <a:p>
            <a:endParaRPr lang="en-US" sz="3200" b="1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l-GR" sz="3200" b="1" dirty="0">
                <a:latin typeface="Calibri" pitchFamily="34" charset="0"/>
              </a:rPr>
              <a:t>Δ</a:t>
            </a:r>
            <a:r>
              <a:rPr lang="en-US" sz="3200" b="1" dirty="0">
                <a:latin typeface="Calibri" pitchFamily="34" charset="0"/>
              </a:rPr>
              <a:t>w</a:t>
            </a:r>
            <a:r>
              <a:rPr lang="en-US" sz="3200" b="1" baseline="30000" dirty="0">
                <a:latin typeface="Calibri" pitchFamily="34" charset="0"/>
              </a:rPr>
              <a:t>2</a:t>
            </a:r>
            <a:r>
              <a:rPr lang="en-US" sz="3200" b="1" dirty="0">
                <a:latin typeface="Calibri" pitchFamily="34" charset="0"/>
              </a:rPr>
              <a:t> = </a:t>
            </a:r>
            <a:r>
              <a:rPr lang="en-US" sz="3200" b="1" dirty="0" smtClean="0">
                <a:latin typeface="Calibri" pitchFamily="34" charset="0"/>
              </a:rPr>
              <a:t>0.25(1-0)X =0.25X, </a:t>
            </a:r>
            <a:r>
              <a:rPr lang="en-US" sz="3200" b="1" dirty="0">
                <a:latin typeface="Calibri" pitchFamily="34" charset="0"/>
              </a:rPr>
              <a:t>X= 1, 1, 1, 1</a:t>
            </a:r>
          </a:p>
          <a:p>
            <a:endParaRPr lang="en-US" sz="3200" b="1" dirty="0">
              <a:latin typeface="Calibri" pitchFamily="34" charset="0"/>
            </a:endParaRPr>
          </a:p>
          <a:p>
            <a:r>
              <a:rPr lang="el-GR" sz="3200" b="1" dirty="0">
                <a:latin typeface="Calibri" pitchFamily="34" charset="0"/>
              </a:rPr>
              <a:t>Δ</a:t>
            </a:r>
            <a:r>
              <a:rPr lang="en-US" sz="3200" b="1" dirty="0">
                <a:latin typeface="Calibri" pitchFamily="34" charset="0"/>
              </a:rPr>
              <a:t>w</a:t>
            </a:r>
            <a:r>
              <a:rPr lang="en-US" sz="3200" b="1" baseline="30000" dirty="0">
                <a:latin typeface="Calibri" pitchFamily="34" charset="0"/>
              </a:rPr>
              <a:t>2</a:t>
            </a:r>
            <a:r>
              <a:rPr lang="en-US" sz="3200" b="1" dirty="0">
                <a:latin typeface="Calibri" pitchFamily="34" charset="0"/>
              </a:rPr>
              <a:t> = 0.25</a:t>
            </a:r>
            <a:r>
              <a:rPr lang="en-US" sz="3200" b="1" dirty="0" smtClean="0">
                <a:latin typeface="Calibri" pitchFamily="34" charset="0"/>
              </a:rPr>
              <a:t>, 0.25</a:t>
            </a:r>
            <a:r>
              <a:rPr lang="en-US" sz="3200" b="1" dirty="0">
                <a:latin typeface="Calibri" pitchFamily="34" charset="0"/>
              </a:rPr>
              <a:t>, 0.25, 0.25</a:t>
            </a:r>
          </a:p>
          <a:p>
            <a:endParaRPr lang="en-US" sz="3200" b="1" dirty="0">
              <a:latin typeface="Calibri" pitchFamily="34" charset="0"/>
            </a:endParaRPr>
          </a:p>
          <a:p>
            <a:r>
              <a:rPr lang="en-US" sz="3200" b="1" dirty="0" smtClean="0">
                <a:latin typeface="Calibri" pitchFamily="34" charset="0"/>
              </a:rPr>
              <a:t>W</a:t>
            </a:r>
            <a:r>
              <a:rPr lang="en-US" sz="3200" b="1" baseline="30000" dirty="0" smtClean="0">
                <a:latin typeface="Calibri" pitchFamily="34" charset="0"/>
              </a:rPr>
              <a:t>2</a:t>
            </a:r>
            <a:r>
              <a:rPr lang="en-US" sz="3200" b="1" dirty="0" smtClean="0">
                <a:latin typeface="Calibri" pitchFamily="34" charset="0"/>
              </a:rPr>
              <a:t>=     W</a:t>
            </a:r>
            <a:r>
              <a:rPr lang="en-US" sz="3200" b="1" baseline="30000" dirty="0" smtClean="0">
                <a:latin typeface="Calibri" pitchFamily="34" charset="0"/>
              </a:rPr>
              <a:t>1</a:t>
            </a:r>
            <a:r>
              <a:rPr lang="en-US" sz="3200" b="1" dirty="0" smtClean="0">
                <a:latin typeface="Calibri" pitchFamily="34" charset="0"/>
              </a:rPr>
              <a:t>[ 0.25,-0.25,0.25,-0.25]     	+</a:t>
            </a:r>
            <a:r>
              <a:rPr lang="el-GR" sz="3200" b="1" dirty="0">
                <a:latin typeface="Calibri" pitchFamily="34" charset="0"/>
              </a:rPr>
              <a:t>Δ</a:t>
            </a:r>
            <a:r>
              <a:rPr lang="en-US" sz="3200" b="1" dirty="0" smtClean="0">
                <a:latin typeface="Calibri" pitchFamily="34" charset="0"/>
              </a:rPr>
              <a:t>w</a:t>
            </a:r>
            <a:r>
              <a:rPr lang="en-US" sz="3200" b="1" baseline="30000" dirty="0" smtClean="0">
                <a:latin typeface="Calibri" pitchFamily="34" charset="0"/>
              </a:rPr>
              <a:t>2</a:t>
            </a:r>
            <a:r>
              <a:rPr lang="en-US" sz="3200" b="1" dirty="0" smtClean="0">
                <a:latin typeface="Calibri" pitchFamily="34" charset="0"/>
              </a:rPr>
              <a:t>[0.25,0.25,0.25,0.25]</a:t>
            </a:r>
          </a:p>
          <a:p>
            <a:r>
              <a:rPr lang="en-US" sz="3200" b="1" dirty="0" smtClean="0">
                <a:latin typeface="Calibri" pitchFamily="34" charset="0"/>
              </a:rPr>
              <a:t>         = </a:t>
            </a:r>
            <a:r>
              <a:rPr lang="en-US" sz="3200" b="1" dirty="0">
                <a:latin typeface="Calibri" pitchFamily="34" charset="0"/>
              </a:rPr>
              <a:t>[0.5, 0, 0.5</a:t>
            </a:r>
            <a:r>
              <a:rPr lang="en-US" sz="3200" b="1" dirty="0" smtClean="0">
                <a:latin typeface="Calibri" pitchFamily="34" charset="0"/>
              </a:rPr>
              <a:t>, 0</a:t>
            </a:r>
            <a:r>
              <a:rPr lang="en-US" sz="3200" b="1" dirty="0"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0" y="0"/>
            <a:ext cx="9144000" cy="5837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For pattern 3   (1,  1, 1,  -1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),  target = -1</a:t>
            </a:r>
            <a:endParaRPr lang="en-US" sz="3200" b="1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3200" b="1" dirty="0">
                <a:latin typeface="Calibri" pitchFamily="34" charset="0"/>
              </a:rPr>
              <a:t>      with W</a:t>
            </a:r>
            <a:r>
              <a:rPr lang="en-US" sz="3200" b="1" baseline="30000" dirty="0">
                <a:latin typeface="Calibri" pitchFamily="34" charset="0"/>
              </a:rPr>
              <a:t>2   </a:t>
            </a:r>
            <a:r>
              <a:rPr lang="en-US" sz="3200" b="1" dirty="0">
                <a:latin typeface="Calibri" pitchFamily="34" charset="0"/>
              </a:rPr>
              <a:t> =(0.5</a:t>
            </a:r>
            <a:r>
              <a:rPr lang="en-US" sz="3200" b="1" dirty="0" smtClean="0">
                <a:latin typeface="Calibri" pitchFamily="34" charset="0"/>
              </a:rPr>
              <a:t>, 0</a:t>
            </a:r>
            <a:r>
              <a:rPr lang="en-US" sz="3200" b="1" dirty="0">
                <a:latin typeface="Calibri" pitchFamily="34" charset="0"/>
              </a:rPr>
              <a:t>, 0.5, 0)</a:t>
            </a:r>
            <a:r>
              <a:rPr lang="en-US" sz="3200" b="1" baseline="30000" dirty="0">
                <a:latin typeface="Calibri" pitchFamily="34" charset="0"/>
              </a:rPr>
              <a:t>     </a:t>
            </a:r>
            <a:endParaRPr lang="en-US" sz="3200" b="1" baseline="30000" dirty="0" smtClean="0">
              <a:latin typeface="Calibri" pitchFamily="34" charset="0"/>
            </a:endParaRPr>
          </a:p>
          <a:p>
            <a:endParaRPr lang="en-US" sz="3200" b="1" baseline="30000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 net = 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0.5x1+ 0x1 + 0.5x1 + 0x(-1) 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= 1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 output= f(net)=1,  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target 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= -1  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Output not same as target, so change weights</a:t>
            </a:r>
            <a:endParaRPr lang="en-US" sz="3200" b="1" dirty="0">
              <a:solidFill>
                <a:srgbClr val="FF0000"/>
              </a:solidFill>
              <a:latin typeface="Calibri" pitchFamily="34" charset="0"/>
            </a:endParaRPr>
          </a:p>
          <a:p>
            <a:endParaRPr lang="en-US" sz="3200" b="1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l-GR" sz="3200" b="1" dirty="0">
                <a:latin typeface="Calibri" pitchFamily="34" charset="0"/>
              </a:rPr>
              <a:t>Δ</a:t>
            </a:r>
            <a:r>
              <a:rPr lang="en-US" sz="3200" b="1" dirty="0">
                <a:latin typeface="Calibri" pitchFamily="34" charset="0"/>
              </a:rPr>
              <a:t>w</a:t>
            </a:r>
            <a:r>
              <a:rPr lang="en-US" sz="3200" b="1" baseline="30000" dirty="0">
                <a:latin typeface="Calibri" pitchFamily="34" charset="0"/>
              </a:rPr>
              <a:t>3</a:t>
            </a:r>
            <a:r>
              <a:rPr lang="en-US" sz="3200" b="1" dirty="0">
                <a:latin typeface="Calibri" pitchFamily="34" charset="0"/>
              </a:rPr>
              <a:t> = </a:t>
            </a:r>
            <a:r>
              <a:rPr lang="en-US" sz="3200" b="1" dirty="0" smtClean="0">
                <a:latin typeface="Calibri" pitchFamily="34" charset="0"/>
              </a:rPr>
              <a:t>0.25(-1-1)X = -0.5X, </a:t>
            </a:r>
            <a:r>
              <a:rPr lang="en-US" sz="3200" b="1" dirty="0">
                <a:latin typeface="Calibri" pitchFamily="34" charset="0"/>
              </a:rPr>
              <a:t>X= 1, 1, 1, -1</a:t>
            </a:r>
          </a:p>
          <a:p>
            <a:endParaRPr lang="en-US" sz="3200" b="1" dirty="0">
              <a:latin typeface="Calibri" pitchFamily="34" charset="0"/>
            </a:endParaRPr>
          </a:p>
          <a:p>
            <a:r>
              <a:rPr lang="el-GR" sz="3200" b="1" dirty="0">
                <a:latin typeface="Calibri" pitchFamily="34" charset="0"/>
              </a:rPr>
              <a:t>Δ</a:t>
            </a:r>
            <a:r>
              <a:rPr lang="en-US" sz="3200" b="1" dirty="0">
                <a:latin typeface="Calibri" pitchFamily="34" charset="0"/>
              </a:rPr>
              <a:t>w</a:t>
            </a:r>
            <a:r>
              <a:rPr lang="en-US" sz="3200" b="1" baseline="30000" dirty="0">
                <a:latin typeface="Calibri" pitchFamily="34" charset="0"/>
              </a:rPr>
              <a:t>3</a:t>
            </a:r>
            <a:r>
              <a:rPr lang="en-US" sz="3200" b="1" dirty="0">
                <a:latin typeface="Calibri" pitchFamily="34" charset="0"/>
              </a:rPr>
              <a:t> = -0.5,-0.5, -0.5, 0.5</a:t>
            </a:r>
          </a:p>
          <a:p>
            <a:endParaRPr lang="en-US" sz="3200" b="1" dirty="0">
              <a:latin typeface="Calibri" pitchFamily="34" charset="0"/>
            </a:endParaRPr>
          </a:p>
          <a:p>
            <a:r>
              <a:rPr lang="en-US" sz="3200" b="1" dirty="0">
                <a:latin typeface="Calibri" pitchFamily="34" charset="0"/>
              </a:rPr>
              <a:t>W</a:t>
            </a:r>
            <a:r>
              <a:rPr lang="en-US" sz="3200" b="1" baseline="30000" dirty="0">
                <a:latin typeface="Calibri" pitchFamily="34" charset="0"/>
              </a:rPr>
              <a:t>3</a:t>
            </a:r>
            <a:r>
              <a:rPr lang="en-US" sz="3200" b="1" baseline="-25000" dirty="0">
                <a:latin typeface="Calibri" pitchFamily="34" charset="0"/>
              </a:rPr>
              <a:t>  </a:t>
            </a:r>
            <a:r>
              <a:rPr lang="en-US" sz="3200" b="1" dirty="0">
                <a:latin typeface="Calibri" pitchFamily="34" charset="0"/>
              </a:rPr>
              <a:t> =  W</a:t>
            </a:r>
            <a:r>
              <a:rPr lang="en-US" sz="3200" b="1" baseline="30000" dirty="0">
                <a:latin typeface="Calibri" pitchFamily="34" charset="0"/>
              </a:rPr>
              <a:t>2</a:t>
            </a:r>
            <a:r>
              <a:rPr lang="en-US" sz="3200" b="1" dirty="0">
                <a:latin typeface="Calibri" pitchFamily="34" charset="0"/>
              </a:rPr>
              <a:t>  +</a:t>
            </a:r>
            <a:r>
              <a:rPr lang="el-GR" sz="3200" b="1" dirty="0">
                <a:latin typeface="Calibri" pitchFamily="34" charset="0"/>
              </a:rPr>
              <a:t>Δ</a:t>
            </a:r>
            <a:r>
              <a:rPr lang="en-US" sz="3200" b="1" dirty="0">
                <a:latin typeface="Calibri" pitchFamily="34" charset="0"/>
              </a:rPr>
              <a:t>w</a:t>
            </a:r>
            <a:r>
              <a:rPr lang="en-US" sz="3200" b="1" baseline="30000" dirty="0">
                <a:latin typeface="Calibri" pitchFamily="34" charset="0"/>
              </a:rPr>
              <a:t>3</a:t>
            </a:r>
            <a:r>
              <a:rPr lang="en-US" sz="3200" b="1" dirty="0">
                <a:latin typeface="Calibri" pitchFamily="34" charset="0"/>
              </a:rPr>
              <a:t> = [0, -0.5, 0,0.5]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0"/>
            <a:ext cx="9144000" cy="382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For pattern 4  (1, -1,  -1,  1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), target = -1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2800" b="1" dirty="0">
                <a:latin typeface="Calibri" pitchFamily="34" charset="0"/>
              </a:rPr>
              <a:t>      with W</a:t>
            </a:r>
            <a:r>
              <a:rPr lang="en-US" sz="2800" b="1" baseline="30000" dirty="0">
                <a:latin typeface="Calibri" pitchFamily="34" charset="0"/>
              </a:rPr>
              <a:t>3   </a:t>
            </a:r>
            <a:r>
              <a:rPr lang="en-US" sz="2800" b="1" dirty="0">
                <a:latin typeface="Calibri" pitchFamily="34" charset="0"/>
              </a:rPr>
              <a:t> =(0, -0.5, 0, 0.5)</a:t>
            </a:r>
            <a:r>
              <a:rPr lang="en-US" sz="2800" b="1" baseline="30000" dirty="0">
                <a:latin typeface="Calibri" pitchFamily="34" charset="0"/>
              </a:rPr>
              <a:t>     </a:t>
            </a:r>
          </a:p>
          <a:p>
            <a:r>
              <a:rPr lang="en-US" sz="2800" b="1" baseline="30000" dirty="0">
                <a:solidFill>
                  <a:srgbClr val="FF0000"/>
                </a:solidFill>
                <a:latin typeface="Calibri" pitchFamily="34" charset="0"/>
              </a:rPr>
              <a:t>    </a:t>
            </a:r>
            <a:endParaRPr lang="en-US" sz="2800" b="1" baseline="30000" dirty="0" smtClean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2800" b="1" baseline="30000" dirty="0" smtClean="0">
                <a:solidFill>
                  <a:srgbClr val="FF0000"/>
                </a:solidFill>
                <a:latin typeface="Calibri" pitchFamily="34" charset="0"/>
              </a:rPr>
              <a:t> 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net 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= 0x1 -0.5x(-1) + 0x(-1) + 0.5x(1) =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1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Output= f(net)= 1, not same as target, so change weights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  <a:p>
            <a:endParaRPr lang="en-US" sz="2800" b="1" dirty="0" smtClean="0">
              <a:latin typeface="Calibri" pitchFamily="34" charset="0"/>
            </a:endParaRPr>
          </a:p>
          <a:p>
            <a:r>
              <a:rPr lang="el-GR" sz="2800" b="1" dirty="0" smtClean="0">
                <a:latin typeface="Calibri" pitchFamily="34" charset="0"/>
              </a:rPr>
              <a:t>Δ</a:t>
            </a:r>
            <a:r>
              <a:rPr lang="en-US" sz="2800" b="1" dirty="0">
                <a:latin typeface="Calibri" pitchFamily="34" charset="0"/>
              </a:rPr>
              <a:t>w</a:t>
            </a:r>
            <a:r>
              <a:rPr lang="en-US" sz="2800" b="1" baseline="30000" dirty="0">
                <a:latin typeface="Calibri" pitchFamily="34" charset="0"/>
              </a:rPr>
              <a:t>4</a:t>
            </a:r>
            <a:r>
              <a:rPr lang="en-US" sz="2800" b="1" dirty="0">
                <a:latin typeface="Calibri" pitchFamily="34" charset="0"/>
              </a:rPr>
              <a:t> = </a:t>
            </a:r>
            <a:r>
              <a:rPr lang="en-US" sz="2800" b="1" dirty="0" smtClean="0">
                <a:latin typeface="Calibri" pitchFamily="34" charset="0"/>
              </a:rPr>
              <a:t>0.25(-1-1)X= -0.5X </a:t>
            </a:r>
            <a:r>
              <a:rPr lang="en-US" sz="2800" b="1" dirty="0">
                <a:latin typeface="Calibri" pitchFamily="34" charset="0"/>
              </a:rPr>
              <a:t>, X= 1, -1, -1, 1</a:t>
            </a:r>
          </a:p>
          <a:p>
            <a:r>
              <a:rPr lang="el-GR" sz="2800" b="1" dirty="0" smtClean="0">
                <a:latin typeface="Calibri" pitchFamily="34" charset="0"/>
              </a:rPr>
              <a:t>Δ</a:t>
            </a:r>
            <a:r>
              <a:rPr lang="en-US" sz="2800" b="1" dirty="0">
                <a:latin typeface="Calibri" pitchFamily="34" charset="0"/>
              </a:rPr>
              <a:t>w</a:t>
            </a:r>
            <a:r>
              <a:rPr lang="en-US" sz="2800" b="1" baseline="30000" dirty="0">
                <a:latin typeface="Calibri" pitchFamily="34" charset="0"/>
              </a:rPr>
              <a:t>4</a:t>
            </a:r>
            <a:r>
              <a:rPr lang="en-US" sz="2800" b="1" dirty="0">
                <a:latin typeface="Calibri" pitchFamily="34" charset="0"/>
              </a:rPr>
              <a:t> = -0.5,0.5,0.5, -0.5</a:t>
            </a:r>
          </a:p>
          <a:p>
            <a:r>
              <a:rPr lang="en-US" sz="2800" b="1" dirty="0" smtClean="0">
                <a:latin typeface="Calibri" pitchFamily="34" charset="0"/>
              </a:rPr>
              <a:t>W</a:t>
            </a:r>
            <a:r>
              <a:rPr lang="en-US" sz="2800" b="1" baseline="30000" dirty="0" smtClean="0">
                <a:latin typeface="Calibri" pitchFamily="34" charset="0"/>
              </a:rPr>
              <a:t>4</a:t>
            </a:r>
            <a:r>
              <a:rPr lang="en-US" sz="2800" b="1" baseline="-25000" dirty="0" smtClean="0">
                <a:latin typeface="Calibri" pitchFamily="34" charset="0"/>
              </a:rPr>
              <a:t>  </a:t>
            </a:r>
            <a:r>
              <a:rPr lang="en-US" sz="2800" b="1" dirty="0" smtClean="0">
                <a:latin typeface="Calibri" pitchFamily="34" charset="0"/>
              </a:rPr>
              <a:t> </a:t>
            </a:r>
            <a:r>
              <a:rPr lang="en-US" sz="2800" b="1" dirty="0">
                <a:latin typeface="Calibri" pitchFamily="34" charset="0"/>
              </a:rPr>
              <a:t>=  W</a:t>
            </a:r>
            <a:r>
              <a:rPr lang="en-US" sz="2800" b="1" baseline="30000" dirty="0">
                <a:latin typeface="Calibri" pitchFamily="34" charset="0"/>
              </a:rPr>
              <a:t>3</a:t>
            </a:r>
            <a:r>
              <a:rPr lang="en-US" sz="2800" b="1" dirty="0">
                <a:latin typeface="Calibri" pitchFamily="34" charset="0"/>
              </a:rPr>
              <a:t>  +</a:t>
            </a:r>
            <a:r>
              <a:rPr lang="el-GR" sz="2800" b="1" dirty="0">
                <a:latin typeface="Calibri" pitchFamily="34" charset="0"/>
              </a:rPr>
              <a:t>Δ</a:t>
            </a:r>
            <a:r>
              <a:rPr lang="en-US" sz="2800" b="1" dirty="0">
                <a:latin typeface="Calibri" pitchFamily="34" charset="0"/>
              </a:rPr>
              <a:t>w</a:t>
            </a:r>
            <a:r>
              <a:rPr lang="en-US" sz="2800" b="1" baseline="30000" dirty="0">
                <a:latin typeface="Calibri" pitchFamily="34" charset="0"/>
              </a:rPr>
              <a:t>4</a:t>
            </a:r>
            <a:r>
              <a:rPr lang="en-US" sz="2800" b="1" dirty="0">
                <a:latin typeface="Calibri" pitchFamily="34" charset="0"/>
              </a:rPr>
              <a:t> = [ -0.5, 0,0.5,0]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43400"/>
            <a:ext cx="91440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latin typeface="Calibri" pitchFamily="34" charset="0"/>
              </a:rPr>
              <a:t>At the end of this training </a:t>
            </a:r>
            <a:r>
              <a:rPr lang="en-US" sz="3200" b="1" dirty="0" smtClean="0">
                <a:latin typeface="Calibri" pitchFamily="34" charset="0"/>
              </a:rPr>
              <a:t>i.e. after one Epoch</a:t>
            </a:r>
          </a:p>
          <a:p>
            <a:r>
              <a:rPr lang="en-US" sz="3200" b="1" dirty="0" smtClean="0">
                <a:latin typeface="Calibri" pitchFamily="34" charset="0"/>
              </a:rPr>
              <a:t>the </a:t>
            </a:r>
            <a:r>
              <a:rPr lang="en-US" sz="3200" b="1" dirty="0">
                <a:latin typeface="Calibri" pitchFamily="34" charset="0"/>
              </a:rPr>
              <a:t>total sum of squared errors </a:t>
            </a:r>
            <a:r>
              <a:rPr lang="en-US" sz="3200" b="1" dirty="0" smtClean="0">
                <a:latin typeface="Calibri" pitchFamily="34" charset="0"/>
              </a:rPr>
              <a:t>after one epoch = </a:t>
            </a:r>
            <a:endParaRPr lang="en-US" sz="3200" b="1" dirty="0">
              <a:latin typeface="Calibri" pitchFamily="34" charset="0"/>
            </a:endParaRPr>
          </a:p>
          <a:p>
            <a:r>
              <a:rPr lang="en-US" sz="3200" b="1" dirty="0">
                <a:latin typeface="Calibri" pitchFamily="34" charset="0"/>
              </a:rPr>
              <a:t>1</a:t>
            </a:r>
            <a:r>
              <a:rPr lang="en-US" sz="3200" b="1" baseline="30000" dirty="0">
                <a:latin typeface="Calibri" pitchFamily="34" charset="0"/>
              </a:rPr>
              <a:t>2</a:t>
            </a:r>
            <a:r>
              <a:rPr lang="en-US" sz="3200" b="1" dirty="0">
                <a:latin typeface="Calibri" pitchFamily="34" charset="0"/>
              </a:rPr>
              <a:t> + 1</a:t>
            </a:r>
            <a:r>
              <a:rPr lang="en-US" sz="3200" b="1" baseline="30000" dirty="0">
                <a:latin typeface="Calibri" pitchFamily="34" charset="0"/>
              </a:rPr>
              <a:t>2</a:t>
            </a:r>
            <a:r>
              <a:rPr lang="en-US" sz="3200" b="1" dirty="0">
                <a:latin typeface="Calibri" pitchFamily="34" charset="0"/>
              </a:rPr>
              <a:t> + (-2)</a:t>
            </a:r>
            <a:r>
              <a:rPr lang="en-US" sz="3200" b="1" baseline="30000" dirty="0">
                <a:latin typeface="Calibri" pitchFamily="34" charset="0"/>
              </a:rPr>
              <a:t>2</a:t>
            </a:r>
            <a:r>
              <a:rPr lang="en-US" sz="3200" b="1" dirty="0">
                <a:latin typeface="Calibri" pitchFamily="34" charset="0"/>
              </a:rPr>
              <a:t> + (-2)</a:t>
            </a:r>
            <a:r>
              <a:rPr lang="en-US" sz="3200" b="1" baseline="30000" dirty="0">
                <a:latin typeface="Calibri" pitchFamily="34" charset="0"/>
              </a:rPr>
              <a:t>2</a:t>
            </a:r>
            <a:r>
              <a:rPr lang="en-US" sz="3200" b="1" dirty="0">
                <a:latin typeface="Calibri" pitchFamily="34" charset="0"/>
              </a:rPr>
              <a:t> = </a:t>
            </a:r>
            <a:r>
              <a:rPr lang="en-US" sz="3200" b="1" dirty="0" smtClean="0">
                <a:latin typeface="Calibri" pitchFamily="34" charset="0"/>
              </a:rPr>
              <a:t>10, will keep on changing weights till E&lt;</a:t>
            </a:r>
            <a:r>
              <a:rPr lang="el-GR" sz="3200" b="1" dirty="0" smtClean="0">
                <a:latin typeface="Calibri" pitchFamily="34" charset="0"/>
              </a:rPr>
              <a:t>ε</a:t>
            </a:r>
            <a:endParaRPr lang="en-US" sz="3200" b="1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1"/>
          <p:cNvSpPr>
            <a:spLocks noChangeArrowheads="1"/>
          </p:cNvSpPr>
          <p:nvPr/>
        </p:nvSpPr>
        <p:spPr bwMode="auto">
          <a:xfrm>
            <a:off x="0" y="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800" b="1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Perceptron  Rule</a:t>
            </a:r>
          </a:p>
          <a:p>
            <a:pPr>
              <a:lnSpc>
                <a:spcPct val="90000"/>
              </a:lnSpc>
            </a:pPr>
            <a:endParaRPr lang="en-US" altLang="ko-KR" sz="3600" b="1"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l-GR" altLang="ko-KR" sz="3600" b="1">
                <a:latin typeface="Calibri" pitchFamily="34" charset="0"/>
                <a:ea typeface="Gulim" pitchFamily="34" charset="-127"/>
              </a:rPr>
              <a:t>Δ</a:t>
            </a:r>
            <a:r>
              <a:rPr lang="en-US" altLang="ko-KR" sz="3600" b="1">
                <a:latin typeface="Calibri" pitchFamily="34" charset="0"/>
                <a:ea typeface="Gulim" pitchFamily="34" charset="-127"/>
              </a:rPr>
              <a:t>w= </a:t>
            </a:r>
            <a:r>
              <a:rPr lang="el-GR" altLang="ko-KR" sz="3600" b="1">
                <a:latin typeface="Calibri" pitchFamily="34" charset="0"/>
                <a:ea typeface="Gulim" pitchFamily="34" charset="-127"/>
              </a:rPr>
              <a:t>ή</a:t>
            </a:r>
            <a:r>
              <a:rPr lang="en-US" altLang="ko-KR" sz="3600" b="1">
                <a:latin typeface="Calibri" pitchFamily="34" charset="0"/>
                <a:ea typeface="Gulim" pitchFamily="34" charset="-127"/>
              </a:rPr>
              <a:t>(t-o) X</a:t>
            </a:r>
          </a:p>
          <a:p>
            <a:pPr>
              <a:lnSpc>
                <a:spcPct val="90000"/>
              </a:lnSpc>
            </a:pPr>
            <a:r>
              <a:rPr lang="el-GR" altLang="ko-KR" sz="3600" b="1">
                <a:latin typeface="Calibri" pitchFamily="34" charset="0"/>
                <a:ea typeface="Gulim" pitchFamily="34" charset="-127"/>
              </a:rPr>
              <a:t>Δ</a:t>
            </a:r>
            <a:r>
              <a:rPr lang="en-US" altLang="ko-KR" sz="3600" b="1">
                <a:latin typeface="Calibri" pitchFamily="34" charset="0"/>
                <a:ea typeface="Gulim" pitchFamily="34" charset="-127"/>
              </a:rPr>
              <a:t>w= </a:t>
            </a:r>
            <a:r>
              <a:rPr lang="el-GR" altLang="ko-KR" sz="3600" b="1">
                <a:latin typeface="Calibri" pitchFamily="34" charset="0"/>
                <a:ea typeface="Gulim" pitchFamily="34" charset="-127"/>
              </a:rPr>
              <a:t>ή</a:t>
            </a:r>
            <a:r>
              <a:rPr lang="en-US" altLang="ko-KR" sz="3600" b="1">
                <a:latin typeface="Calibri" pitchFamily="34" charset="0"/>
                <a:ea typeface="Gulim" pitchFamily="34" charset="-127"/>
              </a:rPr>
              <a:t>t X</a:t>
            </a:r>
          </a:p>
          <a:p>
            <a:pPr>
              <a:lnSpc>
                <a:spcPct val="90000"/>
              </a:lnSpc>
            </a:pPr>
            <a:r>
              <a:rPr lang="en-US" altLang="ko-KR" sz="3600" b="1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 Line/s Separating the cases</a:t>
            </a:r>
          </a:p>
          <a:p>
            <a:pPr>
              <a:lnSpc>
                <a:spcPct val="90000"/>
              </a:lnSpc>
            </a:pPr>
            <a:endParaRPr lang="en-US" altLang="ko-KR" sz="3600" b="1">
              <a:solidFill>
                <a:srgbClr val="FF0000"/>
              </a:solidFill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3600" b="1">
              <a:solidFill>
                <a:srgbClr val="FF0000"/>
              </a:solidFill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4400" b="1">
              <a:solidFill>
                <a:srgbClr val="FF0000"/>
              </a:solidFill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4400" b="1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Delta Training rule</a:t>
            </a:r>
            <a:endParaRPr lang="en-US" altLang="ko-KR" sz="3200" b="1"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3200">
              <a:latin typeface="Calibri" pitchFamily="34" charset="0"/>
              <a:ea typeface="Gulim" pitchFamily="34" charset="-127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197600" y="1981200"/>
          <a:ext cx="2438400" cy="2590800"/>
        </p:xfrm>
        <a:graphic>
          <a:graphicData uri="http://schemas.openxmlformats.org/presentationml/2006/ole">
            <p:oleObj spid="_x0000_s8871938" name="Equation" r:id="rId3" imgW="812520" imgH="863280" progId="Equation.DSMT4">
              <p:embed/>
            </p:oleObj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5119688"/>
            <a:ext cx="83820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pt-PT" sz="3600" b="1" dirty="0">
                <a:latin typeface="Calibri" pitchFamily="34" charset="0"/>
              </a:rPr>
              <a:t>∆</a:t>
            </a:r>
            <a:r>
              <a:rPr lang="pt-PT" sz="3600" b="1" dirty="0" smtClean="0">
                <a:latin typeface="Calibri" pitchFamily="34" charset="0"/>
              </a:rPr>
              <a:t>w</a:t>
            </a:r>
            <a:r>
              <a:rPr lang="pt-PT" sz="3600" b="1" baseline="-25000" dirty="0" smtClean="0">
                <a:latin typeface="Calibri" pitchFamily="34" charset="0"/>
              </a:rPr>
              <a:t>i</a:t>
            </a:r>
            <a:r>
              <a:rPr lang="pt-PT" sz="3600" b="1" dirty="0" smtClean="0">
                <a:latin typeface="Calibri" pitchFamily="34" charset="0"/>
              </a:rPr>
              <a:t> </a:t>
            </a:r>
            <a:r>
              <a:rPr lang="pt-PT" sz="3600" dirty="0">
                <a:latin typeface="Calibri" pitchFamily="34" charset="0"/>
              </a:rPr>
              <a:t>= (</a:t>
            </a:r>
            <a:r>
              <a:rPr lang="en-US" sz="3600" dirty="0">
                <a:latin typeface="Calibri" pitchFamily="34" charset="0"/>
              </a:rPr>
              <a:t>η</a:t>
            </a:r>
            <a:r>
              <a:rPr lang="pt-PT" sz="3600" dirty="0">
                <a:latin typeface="Calibri" pitchFamily="34" charset="0"/>
              </a:rPr>
              <a:t> (</a:t>
            </a:r>
            <a:r>
              <a:rPr lang="pt-PT" sz="3600" dirty="0" smtClean="0">
                <a:latin typeface="Calibri" pitchFamily="34" charset="0"/>
              </a:rPr>
              <a:t>d</a:t>
            </a:r>
            <a:r>
              <a:rPr lang="pt-PT" sz="3600" baseline="-25000" dirty="0" smtClean="0">
                <a:latin typeface="Calibri" pitchFamily="34" charset="0"/>
              </a:rPr>
              <a:t>i</a:t>
            </a:r>
            <a:r>
              <a:rPr lang="pt-PT" sz="3600" dirty="0" smtClean="0">
                <a:latin typeface="Calibri" pitchFamily="34" charset="0"/>
              </a:rPr>
              <a:t> </a:t>
            </a:r>
            <a:r>
              <a:rPr lang="pt-PT" sz="3600" dirty="0">
                <a:latin typeface="Calibri" pitchFamily="34" charset="0"/>
              </a:rPr>
              <a:t>– </a:t>
            </a:r>
            <a:r>
              <a:rPr lang="pt-PT" sz="3600" dirty="0" smtClean="0">
                <a:latin typeface="Calibri" pitchFamily="34" charset="0"/>
              </a:rPr>
              <a:t>o</a:t>
            </a:r>
            <a:r>
              <a:rPr lang="pt-PT" sz="3600" baseline="-25000" dirty="0" smtClean="0">
                <a:latin typeface="Calibri" pitchFamily="34" charset="0"/>
              </a:rPr>
              <a:t>i</a:t>
            </a:r>
            <a:r>
              <a:rPr lang="pt-PT" sz="3600" dirty="0" smtClean="0">
                <a:latin typeface="Calibri" pitchFamily="34" charset="0"/>
              </a:rPr>
              <a:t>)(</a:t>
            </a:r>
            <a:r>
              <a:rPr lang="pt-PT" sz="3600" dirty="0">
                <a:latin typeface="Calibri" pitchFamily="34" charset="0"/>
              </a:rPr>
              <a:t>f ’ (net</a:t>
            </a:r>
            <a:r>
              <a:rPr lang="pt-PT" sz="3600" baseline="-25000" dirty="0">
                <a:latin typeface="Calibri" pitchFamily="34" charset="0"/>
              </a:rPr>
              <a:t>i</a:t>
            </a:r>
            <a:r>
              <a:rPr lang="pt-PT" sz="3600" dirty="0">
                <a:latin typeface="Calibri" pitchFamily="34" charset="0"/>
              </a:rPr>
              <a:t> ))</a:t>
            </a:r>
            <a:r>
              <a:rPr lang="pt-PT" sz="3600" b="1" dirty="0">
                <a:latin typeface="Calibri" pitchFamily="34" charset="0"/>
              </a:rPr>
              <a:t> x</a:t>
            </a:r>
            <a:endParaRPr lang="pt-PT" sz="3600" b="1" baseline="-25000" dirty="0">
              <a:latin typeface="Calibri" pitchFamily="34" charset="0"/>
            </a:endParaRPr>
          </a:p>
          <a:p>
            <a:r>
              <a:rPr lang="pt-PT" sz="2800" b="1" baseline="-25000" dirty="0">
                <a:latin typeface="Calibri" pitchFamily="34" charset="0"/>
              </a:rPr>
              <a:t>        </a:t>
            </a:r>
            <a:endParaRPr lang="pt-PT" sz="2800" b="1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8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8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8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8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8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8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0" y="246221"/>
            <a:ext cx="9144000" cy="800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  <a:latin typeface="Century Schoolbook" pitchFamily="18" charset="0"/>
              </a:rPr>
              <a:t>Learning </a:t>
            </a:r>
            <a:r>
              <a:rPr lang="en-US" sz="5400" b="1" dirty="0">
                <a:solidFill>
                  <a:srgbClr val="FF0000"/>
                </a:solidFill>
                <a:latin typeface="Century Schoolbook" pitchFamily="18" charset="0"/>
              </a:rPr>
              <a:t>rate</a:t>
            </a:r>
            <a:endParaRPr lang="en-US" sz="2800" b="1" dirty="0">
              <a:solidFill>
                <a:srgbClr val="FF0000"/>
              </a:solidFill>
              <a:latin typeface="Century Schoolbook" pitchFamily="18" charset="0"/>
            </a:endParaRPr>
          </a:p>
          <a:p>
            <a:r>
              <a:rPr lang="en-US" sz="2800" b="1" dirty="0">
                <a:latin typeface="Calibri" pitchFamily="34" charset="0"/>
              </a:rPr>
              <a:t>   </a:t>
            </a:r>
          </a:p>
          <a:p>
            <a:r>
              <a:rPr lang="en-US" sz="3200" b="1" dirty="0" smtClean="0"/>
              <a:t>One of the key </a:t>
            </a:r>
            <a:r>
              <a:rPr lang="en-US" sz="3200" b="1" dirty="0" err="1" smtClean="0">
                <a:solidFill>
                  <a:srgbClr val="FF0000"/>
                </a:solidFill>
              </a:rPr>
              <a:t>hyperparameters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smtClean="0"/>
              <a:t>to set to train a neural network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This hyper parameter scales the magnitude of weight updates in order to minimize the network's loss</a:t>
            </a:r>
            <a:endParaRPr lang="en-US" sz="3200" b="1" dirty="0">
              <a:latin typeface="Calibri" pitchFamily="34" charset="0"/>
            </a:endParaRPr>
          </a:p>
          <a:p>
            <a:endParaRPr lang="en-US" sz="3200" b="1" dirty="0">
              <a:latin typeface="Calibri" pitchFamily="34" charset="0"/>
            </a:endParaRPr>
          </a:p>
          <a:p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A small learning rate  will lead to slower learning, </a:t>
            </a:r>
            <a:endParaRPr lang="en-US" sz="32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endParaRPr lang="en-US" sz="32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a 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large one may cause a move through weight space that ``overshoots'' the solution vector. </a:t>
            </a:r>
            <a:endParaRPr lang="en-US" sz="3600" b="1" dirty="0">
              <a:solidFill>
                <a:srgbClr val="FF0000"/>
              </a:solidFill>
              <a:latin typeface="Calibri" pitchFamily="34" charset="0"/>
            </a:endParaRP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</a:t>
            </a:r>
          </a:p>
          <a:p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5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5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5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5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5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5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6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27" name="Picture 3"/>
          <p:cNvPicPr>
            <a:picLocks noChangeAspect="1" noChangeArrowheads="1"/>
          </p:cNvPicPr>
          <p:nvPr/>
        </p:nvPicPr>
        <p:blipFill>
          <a:blip r:embed="rId2" cstate="print">
            <a:lum bright="-30000"/>
          </a:blip>
          <a:srcRect/>
          <a:stretch>
            <a:fillRect/>
          </a:stretch>
        </p:blipFill>
        <p:spPr bwMode="auto">
          <a:xfrm>
            <a:off x="0" y="1143000"/>
            <a:ext cx="9144000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0" y="4724400"/>
            <a:ext cx="91440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y1 = 0 , y2 = 0   </a:t>
            </a:r>
            <a:r>
              <a:rPr lang="en-US" sz="2800" b="1" dirty="0">
                <a:latin typeface="+mn-lt"/>
                <a:cs typeface="+mn-cs"/>
              </a:rPr>
              <a:t>represents that the test input is </a:t>
            </a: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Apple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y1 = 1 , y2 = 0   </a:t>
            </a:r>
            <a:r>
              <a:rPr lang="en-US" sz="2800" b="1" dirty="0">
                <a:latin typeface="+mn-lt"/>
                <a:cs typeface="+mn-cs"/>
              </a:rPr>
              <a:t>represents that the test input is </a:t>
            </a: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Orange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y1 = 1 , y2 = 0   </a:t>
            </a:r>
            <a:r>
              <a:rPr lang="en-US" sz="2800" b="1" dirty="0">
                <a:latin typeface="+mn-lt"/>
                <a:cs typeface="+mn-cs"/>
              </a:rPr>
              <a:t>represents that the test input is </a:t>
            </a: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Mango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y1 = 1 , y2 = 1   </a:t>
            </a:r>
            <a:r>
              <a:rPr lang="en-US" sz="2800" b="1" dirty="0">
                <a:latin typeface="+mn-lt"/>
                <a:cs typeface="+mn-cs"/>
              </a:rPr>
              <a:t>represents that the test input is </a:t>
            </a: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Plum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7241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single layer two neuron </a:t>
            </a:r>
            <a:r>
              <a:rPr lang="en-US" sz="3600" b="1" dirty="0" err="1" smtClean="0">
                <a:solidFill>
                  <a:srgbClr val="FF0000"/>
                </a:solidFill>
              </a:rPr>
              <a:t>Perceptron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endParaRPr 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7618" name="Picture 2" descr="Goldilocks of learning rates"/>
          <p:cNvPicPr>
            <a:picLocks noChangeAspect="1" noChangeArrowheads="1"/>
          </p:cNvPicPr>
          <p:nvPr/>
        </p:nvPicPr>
        <p:blipFill>
          <a:blip r:embed="rId2" cstate="print">
            <a:lum bright="-14000"/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6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0"/>
            <a:ext cx="9153525" cy="721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0"/>
            <a:ext cx="67818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/>
              <a:t>END</a:t>
            </a:r>
            <a:endParaRPr lang="en-US" sz="19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D4761A-54AA-4652-B363-E8B14A3E3534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524000"/>
            <a:ext cx="9144000" cy="4525963"/>
          </a:xfrm>
        </p:spPr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>
              <a:sym typeface="Wingdings" pitchFamily="2" charset="2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The expected output can also be modeled as a 4 </a:t>
            </a:r>
            <a:r>
              <a:rPr lang="en-US" b="1" dirty="0" err="1" smtClean="0">
                <a:solidFill>
                  <a:srgbClr val="FF0000"/>
                </a:solidFill>
                <a:sym typeface="Wingdings" pitchFamily="2" charset="2"/>
              </a:rPr>
              <a:t>tuple</a:t>
            </a:r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 as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b="1" dirty="0" smtClean="0">
                <a:sym typeface="Wingdings" pitchFamily="2" charset="2"/>
              </a:rPr>
              <a:t>    &lt;1,0,0,0&gt; for apple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b="1" dirty="0" smtClean="0">
                <a:sym typeface="Wingdings" pitchFamily="2" charset="2"/>
              </a:rPr>
              <a:t>	&lt;0,1,0,0&gt; for Orange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b="1" dirty="0" smtClean="0">
                <a:sym typeface="Wingdings" pitchFamily="2" charset="2"/>
              </a:rPr>
              <a:t>	&lt;0,0,1,0&gt; for Mango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b="1" dirty="0" smtClean="0">
                <a:sym typeface="Wingdings" pitchFamily="2" charset="2"/>
              </a:rPr>
              <a:t>	&lt;0,0,0,1&gt; for plum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7058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single layer four neuron </a:t>
            </a:r>
            <a:r>
              <a:rPr lang="en-US" sz="3600" b="1" dirty="0" err="1" smtClean="0">
                <a:solidFill>
                  <a:srgbClr val="FF0000"/>
                </a:solidFill>
              </a:rPr>
              <a:t>Perceptron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endParaRPr 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501775"/>
            <a:ext cx="3946525" cy="535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0"/>
            <a:ext cx="89916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 b="1" u="sng" dirty="0">
                <a:solidFill>
                  <a:srgbClr val="FF0000"/>
                </a:solidFill>
                <a:latin typeface="Calibri" pitchFamily="34" charset="0"/>
              </a:rPr>
              <a:t>Single- layer neural network or </a:t>
            </a:r>
            <a:r>
              <a:rPr lang="en-US" sz="4400" b="1" u="sng" dirty="0" err="1">
                <a:solidFill>
                  <a:srgbClr val="FF0000"/>
                </a:solidFill>
                <a:latin typeface="Calibri" pitchFamily="34" charset="0"/>
              </a:rPr>
              <a:t>perceptron</a:t>
            </a:r>
            <a:r>
              <a:rPr lang="en-US" sz="4400" b="1" u="sng" dirty="0" smtClean="0">
                <a:solidFill>
                  <a:srgbClr val="FF0000"/>
                </a:solidFill>
                <a:latin typeface="Calibri" pitchFamily="34" charset="0"/>
              </a:rPr>
              <a:t>:</a:t>
            </a:r>
            <a:endParaRPr lang="en-US" sz="4400" b="1" u="sng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2025908"/>
            <a:ext cx="41148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400" b="1" dirty="0"/>
              <a:t>Single layer Neural Networks can only learn solutions to problems that </a:t>
            </a:r>
            <a:r>
              <a:rPr lang="en-US" sz="4400" b="1" dirty="0" smtClean="0"/>
              <a:t>are </a:t>
            </a:r>
            <a:r>
              <a:rPr lang="en-US" sz="4400" b="1" dirty="0" smtClean="0">
                <a:solidFill>
                  <a:srgbClr val="FF0000"/>
                </a:solidFill>
              </a:rPr>
              <a:t>linearly separable</a:t>
            </a:r>
            <a:endParaRPr lang="en-US" sz="44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Exclusive </a:t>
            </a:r>
            <a:r>
              <a:rPr lang="en-US" sz="2800" b="1" dirty="0">
                <a:latin typeface="Calibri" pitchFamily="34" charset="0"/>
              </a:rPr>
              <a:t>or(XOR) is the Boolean function with truth table: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752600"/>
            <a:ext cx="89916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When we display the input-output relationship expressed by g, we see that this problem 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is </a:t>
            </a:r>
            <a:r>
              <a:rPr lang="en-US" sz="4000" b="1" dirty="0">
                <a:solidFill>
                  <a:srgbClr val="FF0000"/>
                </a:solidFill>
                <a:latin typeface="Calibri" pitchFamily="34" charset="0"/>
              </a:rPr>
              <a:t>not linearly separable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,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i.e.</a:t>
            </a:r>
            <a:r>
              <a:rPr lang="en-US" sz="2800" b="1" dirty="0" smtClean="0">
                <a:latin typeface="Calibri" pitchFamily="34" charset="0"/>
              </a:rPr>
              <a:t> </a:t>
            </a:r>
            <a:r>
              <a:rPr lang="en-US" sz="2800" b="1" dirty="0">
                <a:latin typeface="Calibri" pitchFamily="34" charset="0"/>
              </a:rPr>
              <a:t>there is no line that can separate the two subsets</a:t>
            </a:r>
          </a:p>
          <a:p>
            <a:endParaRPr lang="en-US" sz="3200" dirty="0">
              <a:latin typeface="Calibri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lum bright="-18000"/>
          </a:blip>
          <a:srcRect/>
          <a:stretch>
            <a:fillRect/>
          </a:stretch>
        </p:blipFill>
        <p:spPr bwMode="auto">
          <a:xfrm>
            <a:off x="5410200" y="4015764"/>
            <a:ext cx="3733800" cy="2842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267200"/>
            <a:ext cx="5257800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Therefore</a:t>
            </a:r>
            <a:r>
              <a:rPr lang="en-US" sz="2800" b="1" dirty="0">
                <a:latin typeface="Calibri" pitchFamily="34" charset="0"/>
              </a:rPr>
              <a:t>, the function </a:t>
            </a:r>
            <a:r>
              <a:rPr lang="en-US" sz="2800" b="1" dirty="0" smtClean="0">
                <a:latin typeface="Calibri" pitchFamily="34" charset="0"/>
              </a:rPr>
              <a:t>y 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cannot be implemented by using a single </a:t>
            </a:r>
            <a:r>
              <a:rPr lang="en-US" sz="2800" b="1" dirty="0" err="1">
                <a:solidFill>
                  <a:srgbClr val="FF0000"/>
                </a:solidFill>
                <a:latin typeface="Calibri" pitchFamily="34" charset="0"/>
              </a:rPr>
              <a:t>perceptron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, </a:t>
            </a:r>
            <a:r>
              <a:rPr lang="en-US" sz="2800" b="1" dirty="0">
                <a:latin typeface="Calibri" pitchFamily="34" charset="0"/>
              </a:rPr>
              <a:t>so we need to consider </a:t>
            </a:r>
            <a:r>
              <a:rPr lang="en-US" sz="4000" b="1" dirty="0">
                <a:solidFill>
                  <a:srgbClr val="FF0000"/>
                </a:solidFill>
                <a:latin typeface="Calibri" pitchFamily="34" charset="0"/>
              </a:rPr>
              <a:t>a hidden layer</a:t>
            </a:r>
            <a:r>
              <a:rPr lang="en-US" sz="2800" b="1" dirty="0">
                <a:latin typeface="Calibri" pitchFamily="34" charset="0"/>
              </a:rPr>
              <a:t>. </a:t>
            </a:r>
          </a:p>
        </p:txBody>
      </p:sp>
      <p:pic>
        <p:nvPicPr>
          <p:cNvPr id="70768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609600"/>
            <a:ext cx="42576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6" grpId="0" build="allAtOnce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0"/>
            <a:ext cx="57150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4795838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 smtClean="0">
                <a:latin typeface="Calibri" pitchFamily="34" charset="0"/>
              </a:rPr>
              <a:t>we </a:t>
            </a:r>
            <a:r>
              <a:rPr lang="en-US" sz="3200" b="1" dirty="0">
                <a:latin typeface="Calibri" pitchFamily="34" charset="0"/>
              </a:rPr>
              <a:t>need two straight lines, not possible with 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single layer single neuron</a:t>
            </a:r>
            <a:r>
              <a:rPr lang="en-US" sz="3200" b="1" dirty="0">
                <a:latin typeface="Calibri" pitchFamily="34" charset="0"/>
              </a:rPr>
              <a:t>,  so will have to go for more layers.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0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799"/>
            <a:ext cx="8915400" cy="623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133600" y="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XOR- BINARY INPUT, BIPOLAR OUTPUT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172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Bipolar  Activation function with o/p as 1,-1 </a:t>
            </a:r>
            <a:r>
              <a:rPr lang="en-US" sz="2800" b="1" dirty="0" smtClean="0">
                <a:solidFill>
                  <a:srgbClr val="FF0000"/>
                </a:solidFill>
              </a:rPr>
              <a:t>with threshold 0</a:t>
            </a:r>
          </a:p>
        </p:txBody>
      </p:sp>
      <p:pic>
        <p:nvPicPr>
          <p:cNvPr id="707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0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6727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4038600"/>
            <a:ext cx="495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 smtClean="0"/>
              <a:t>Fill the entries: output of H</a:t>
            </a:r>
            <a:r>
              <a:rPr lang="en-US" sz="3200" b="1" baseline="-25000" dirty="0" smtClean="0"/>
              <a:t>1</a:t>
            </a:r>
            <a:r>
              <a:rPr lang="en-US" sz="3200" b="1" dirty="0" smtClean="0"/>
              <a:t> and H</a:t>
            </a:r>
            <a:r>
              <a:rPr lang="en-US" sz="3200" b="1" baseline="-25000" dirty="0" smtClean="0"/>
              <a:t>2</a:t>
            </a:r>
            <a:r>
              <a:rPr lang="en-US" sz="3200" b="1" dirty="0" smtClean="0"/>
              <a:t> and O</a:t>
            </a:r>
          </a:p>
          <a:p>
            <a:r>
              <a:rPr lang="en-US" sz="3200" b="1" dirty="0" smtClean="0"/>
              <a:t>Bipolar  Activation function </a:t>
            </a:r>
            <a:r>
              <a:rPr lang="en-US" sz="3200" b="1" dirty="0" smtClean="0">
                <a:solidFill>
                  <a:srgbClr val="FF0000"/>
                </a:solidFill>
              </a:rPr>
              <a:t>with threshold 0</a:t>
            </a:r>
          </a:p>
          <a:p>
            <a:endParaRPr lang="en-US" sz="3200" b="1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990600"/>
            <a:ext cx="322781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990600"/>
            <a:ext cx="322781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990600"/>
            <a:ext cx="322781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676400"/>
            <a:ext cx="322781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3048000"/>
            <a:ext cx="322781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048000"/>
            <a:ext cx="322781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362200"/>
            <a:ext cx="322781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3048000"/>
            <a:ext cx="322781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676400"/>
            <a:ext cx="314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1752600"/>
            <a:ext cx="314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2362200"/>
            <a:ext cx="314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2362200"/>
            <a:ext cx="314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800600" y="5715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40467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71450"/>
            <a:ext cx="3914775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10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10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71450"/>
            <a:ext cx="3381375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0" y="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Find output of H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 and H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 and O</a:t>
            </a:r>
          </a:p>
          <a:p>
            <a:r>
              <a:rPr lang="en-US" sz="2800" b="1" dirty="0" smtClean="0"/>
              <a:t>Bipolar  Activation function </a:t>
            </a:r>
            <a:r>
              <a:rPr lang="en-US" sz="2800" b="1" dirty="0" smtClean="0">
                <a:solidFill>
                  <a:srgbClr val="FF0000"/>
                </a:solidFill>
              </a:rPr>
              <a:t>with threshold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471910"/>
            <a:ext cx="5562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X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 =0  , X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 = 0</a:t>
            </a:r>
          </a:p>
          <a:p>
            <a:r>
              <a:rPr lang="en-US" sz="2400" b="1" dirty="0" smtClean="0"/>
              <a:t> H</a:t>
            </a:r>
            <a:r>
              <a:rPr lang="en-US" sz="2400" b="1" baseline="-25000" dirty="0" smtClean="0"/>
              <a:t>1-in</a:t>
            </a:r>
            <a:r>
              <a:rPr lang="en-US" sz="2400" b="1" dirty="0" smtClean="0"/>
              <a:t> = (-1)(X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=0)+(1)(X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=0)+(b=-0.5)(1) </a:t>
            </a:r>
          </a:p>
          <a:p>
            <a:r>
              <a:rPr lang="en-US" sz="2400" b="1" dirty="0" smtClean="0"/>
              <a:t>         =-0.5</a:t>
            </a:r>
          </a:p>
          <a:p>
            <a:r>
              <a:rPr lang="en-US" sz="2400" b="1" dirty="0" smtClean="0"/>
              <a:t>H</a:t>
            </a:r>
            <a:r>
              <a:rPr lang="en-US" sz="2400" b="1" baseline="-25000" dirty="0" smtClean="0"/>
              <a:t>1-out</a:t>
            </a:r>
            <a:r>
              <a:rPr lang="en-US" sz="2400" b="1" dirty="0" smtClean="0"/>
              <a:t> = -1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H</a:t>
            </a:r>
            <a:r>
              <a:rPr lang="en-US" sz="2400" b="1" baseline="-25000" dirty="0" smtClean="0"/>
              <a:t>2-in</a:t>
            </a:r>
            <a:r>
              <a:rPr lang="en-US" sz="2400" b="1" dirty="0" smtClean="0"/>
              <a:t> = (1)(X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=0)+(-1)(X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=0)+(b=-0.5)(1) b</a:t>
            </a:r>
          </a:p>
          <a:p>
            <a:r>
              <a:rPr lang="en-US" sz="2400" b="1" dirty="0" smtClean="0"/>
              <a:t>         =-0.5</a:t>
            </a:r>
          </a:p>
          <a:p>
            <a:r>
              <a:rPr lang="en-US" sz="2400" b="1" dirty="0" smtClean="0"/>
              <a:t>H</a:t>
            </a:r>
            <a:r>
              <a:rPr lang="en-US" sz="2400" b="1" baseline="-25000" dirty="0" smtClean="0"/>
              <a:t>2-out</a:t>
            </a:r>
            <a:r>
              <a:rPr lang="en-US" sz="2400" b="1" dirty="0" smtClean="0"/>
              <a:t> = -1</a:t>
            </a:r>
          </a:p>
          <a:p>
            <a:endParaRPr lang="en-US" sz="2400" b="1" dirty="0" smtClean="0"/>
          </a:p>
          <a:p>
            <a:r>
              <a:rPr lang="en-US" sz="2400" b="1" dirty="0" err="1" smtClean="0"/>
              <a:t>O</a:t>
            </a:r>
            <a:r>
              <a:rPr lang="en-US" sz="2400" b="1" baseline="-25000" dirty="0" err="1" smtClean="0"/>
              <a:t>in</a:t>
            </a:r>
            <a:r>
              <a:rPr lang="en-US" sz="2400" b="1" dirty="0" smtClean="0"/>
              <a:t> = (1)H</a:t>
            </a:r>
            <a:r>
              <a:rPr lang="en-US" sz="2400" b="1" baseline="-25000" dirty="0" smtClean="0"/>
              <a:t>1-out</a:t>
            </a:r>
            <a:r>
              <a:rPr lang="en-US" sz="2400" b="1" dirty="0" smtClean="0"/>
              <a:t> +(1)H</a:t>
            </a:r>
            <a:r>
              <a:rPr lang="en-US" sz="2400" b="1" baseline="-25000" dirty="0" smtClean="0"/>
              <a:t>2-out</a:t>
            </a:r>
            <a:r>
              <a:rPr lang="en-US" sz="2400" b="1" dirty="0" smtClean="0"/>
              <a:t> </a:t>
            </a:r>
          </a:p>
          <a:p>
            <a:r>
              <a:rPr lang="en-US" sz="2400" b="1" dirty="0" smtClean="0"/>
              <a:t>        = -1-1= -2</a:t>
            </a:r>
          </a:p>
          <a:p>
            <a:r>
              <a:rPr lang="en-US" sz="2400" b="1" dirty="0" err="1" smtClean="0"/>
              <a:t>O</a:t>
            </a:r>
            <a:r>
              <a:rPr lang="en-US" sz="2400" b="1" baseline="-25000" dirty="0" err="1" smtClean="0"/>
              <a:t>out</a:t>
            </a:r>
            <a:r>
              <a:rPr lang="en-US" sz="2400" b="1" dirty="0" smtClean="0"/>
              <a:t> = -</a:t>
            </a:r>
            <a:r>
              <a:rPr lang="en-US" sz="2400" b="1" dirty="0" smtClean="0"/>
              <a:t>1</a:t>
            </a:r>
          </a:p>
          <a:p>
            <a:endParaRPr lang="en-US" sz="2400" b="1" baseline="-25000" dirty="0" smtClean="0"/>
          </a:p>
          <a:p>
            <a:r>
              <a:rPr lang="en-US" sz="2400" b="1" baseline="-25000" dirty="0" smtClean="0"/>
              <a:t>Similarly for other inputs       </a:t>
            </a:r>
            <a:endParaRPr lang="en-US" sz="2800" b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1714" name="Picture 2" descr="https://miro.medium.com/max/1140/0*Gq-cWaYHVu2fsnm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01775"/>
            <a:ext cx="8968562" cy="53562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90600" y="0"/>
            <a:ext cx="75045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solidFill>
                  <a:srgbClr val="FF0066"/>
                </a:solidFill>
              </a:rPr>
              <a:t>PERCEPTRON : McCulloch and Pitt’s Model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1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5542" y="0"/>
            <a:ext cx="3208458" cy="267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1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398094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17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81000"/>
            <a:ext cx="20574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17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2971800"/>
            <a:ext cx="372427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20225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4025" y="2895600"/>
            <a:ext cx="36099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19600" y="6396335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 T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 T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T</a:t>
            </a:r>
            <a:r>
              <a:rPr lang="en-US" sz="2400" b="1" baseline="-25000" dirty="0" smtClean="0"/>
              <a:t>3</a:t>
            </a:r>
            <a:r>
              <a:rPr lang="en-US" sz="2400" b="1" dirty="0" smtClean="0"/>
              <a:t> T</a:t>
            </a:r>
            <a:r>
              <a:rPr lang="en-US" sz="2400" b="1" baseline="-25000" dirty="0" smtClean="0"/>
              <a:t>4   </a:t>
            </a:r>
            <a:r>
              <a:rPr lang="en-US" sz="2400" b="1" dirty="0" smtClean="0"/>
              <a:t>   on  H</a:t>
            </a:r>
            <a:r>
              <a:rPr lang="en-US" sz="2400" b="1" baseline="-25000" dirty="0" smtClean="0"/>
              <a:t>1 </a:t>
            </a:r>
            <a:r>
              <a:rPr lang="en-US" sz="2400" b="1" dirty="0" smtClean="0"/>
              <a:t> H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 plane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11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11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1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11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11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11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20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20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11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11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582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3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5725"/>
            <a:ext cx="4953000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A </a:t>
            </a:r>
            <a:r>
              <a:rPr lang="en-US" sz="3200" b="1" dirty="0" err="1" smtClean="0"/>
              <a:t>perceptron</a:t>
            </a:r>
            <a:r>
              <a:rPr lang="en-US" sz="3200" b="1" dirty="0" smtClean="0"/>
              <a:t>  with single layer of weights can only help in linear or binary data classifications. 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If the input data is not linearly separable, </a:t>
            </a:r>
            <a:r>
              <a:rPr lang="en-US" sz="3200" b="1" dirty="0" smtClean="0">
                <a:solidFill>
                  <a:srgbClr val="FF0000"/>
                </a:solidFill>
              </a:rPr>
              <a:t>MLP(multilayer </a:t>
            </a:r>
            <a:r>
              <a:rPr lang="en-US" sz="3200" b="1" dirty="0" err="1" smtClean="0">
                <a:solidFill>
                  <a:srgbClr val="FF0000"/>
                </a:solidFill>
              </a:rPr>
              <a:t>perceptron</a:t>
            </a:r>
            <a:r>
              <a:rPr lang="en-US" sz="3200" b="1" dirty="0" smtClean="0">
                <a:solidFill>
                  <a:srgbClr val="FF0000"/>
                </a:solidFill>
              </a:rPr>
              <a:t>) model </a:t>
            </a:r>
            <a:r>
              <a:rPr lang="en-US" sz="3200" b="1" dirty="0" smtClean="0"/>
              <a:t>is used</a:t>
            </a:r>
            <a:endParaRPr lang="en-US" b="1" dirty="0"/>
          </a:p>
        </p:txBody>
      </p:sp>
      <p:pic>
        <p:nvPicPr>
          <p:cNvPr id="6132738" name="Picture 2" descr="https://miro.medium.com/max/264/0*jy3LCN3qLKm-x02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039339"/>
            <a:ext cx="4114800" cy="38186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2"/>
          <p:cNvSpPr txBox="1">
            <a:spLocks noChangeArrowheads="1"/>
          </p:cNvSpPr>
          <p:nvPr/>
        </p:nvSpPr>
        <p:spPr bwMode="auto">
          <a:xfrm>
            <a:off x="0" y="0"/>
            <a:ext cx="8610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en-US" sz="4000" b="1" dirty="0" smtClean="0">
                <a:solidFill>
                  <a:srgbClr val="FF0000"/>
                </a:solidFill>
                <a:latin typeface="+mn-lt"/>
                <a:cs typeface="+mn-cs"/>
              </a:rPr>
              <a:t>Multi-layer</a:t>
            </a:r>
            <a:r>
              <a:rPr lang="en-US" altLang="en-US" sz="4000" b="1" dirty="0" smtClean="0">
                <a:latin typeface="+mn-lt"/>
                <a:cs typeface="+mn-cs"/>
              </a:rPr>
              <a:t> </a:t>
            </a:r>
            <a:r>
              <a:rPr lang="en-US" altLang="en-US" sz="4000" b="1" dirty="0" smtClean="0">
                <a:solidFill>
                  <a:srgbClr val="FF0000"/>
                </a:solidFill>
                <a:latin typeface="+mn-lt"/>
                <a:cs typeface="+mn-cs"/>
              </a:rPr>
              <a:t>Networks</a:t>
            </a:r>
            <a:r>
              <a:rPr lang="en-US" altLang="en-US" sz="4000" b="1" dirty="0" smtClean="0">
                <a:latin typeface="+mn-lt"/>
                <a:cs typeface="+mn-cs"/>
              </a:rPr>
              <a:t> and</a:t>
            </a:r>
            <a:r>
              <a:rPr lang="en-US" altLang="en-US" sz="4000" dirty="0" smtClean="0">
                <a:latin typeface="+mn-lt"/>
                <a:cs typeface="+mn-cs"/>
              </a:rPr>
              <a:t> </a:t>
            </a:r>
            <a:r>
              <a:rPr lang="en-US" altLang="en-US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rPr>
              <a:t>Perceptrons</a:t>
            </a:r>
            <a:endParaRPr lang="en-US" altLang="en-US" sz="40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cs typeface="+mn-cs"/>
            </a:endParaRPr>
          </a:p>
        </p:txBody>
      </p:sp>
      <p:sp>
        <p:nvSpPr>
          <p:cNvPr id="547843" name="Text Box 3"/>
          <p:cNvSpPr txBox="1">
            <a:spLocks noChangeArrowheads="1"/>
          </p:cNvSpPr>
          <p:nvPr/>
        </p:nvSpPr>
        <p:spPr bwMode="auto">
          <a:xfrm>
            <a:off x="1981200" y="2057400"/>
            <a:ext cx="672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400">
              <a:latin typeface="Calibri" pitchFamily="34" charset="0"/>
            </a:endParaRPr>
          </a:p>
        </p:txBody>
      </p:sp>
      <p:sp>
        <p:nvSpPr>
          <p:cNvPr id="200708" name="Text Box 4"/>
          <p:cNvSpPr txBox="1">
            <a:spLocks noChangeArrowheads="1"/>
          </p:cNvSpPr>
          <p:nvPr/>
        </p:nvSpPr>
        <p:spPr bwMode="auto">
          <a:xfrm>
            <a:off x="228600" y="1600200"/>
            <a:ext cx="3276600" cy="5016758"/>
          </a:xfrm>
          <a:prstGeom prst="rect">
            <a:avLst/>
          </a:prstGeom>
          <a:solidFill>
            <a:srgbClr val="FFFFCC"/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200" dirty="0">
                <a:latin typeface="+mn-lt"/>
                <a:cs typeface="+mn-cs"/>
              </a:rPr>
              <a:t>- Have one or more layers of </a:t>
            </a:r>
            <a:r>
              <a:rPr lang="en-US" altLang="en-US" sz="3200" dirty="0">
                <a:solidFill>
                  <a:srgbClr val="FF0000"/>
                </a:solidFill>
                <a:latin typeface="+mn-lt"/>
                <a:cs typeface="+mn-cs"/>
              </a:rPr>
              <a:t>hidden units</a:t>
            </a:r>
            <a:r>
              <a:rPr lang="en-US" altLang="en-US" sz="3200" dirty="0">
                <a:latin typeface="+mn-lt"/>
                <a:cs typeface="+mn-cs"/>
              </a:rPr>
              <a:t>.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3200" dirty="0">
              <a:latin typeface="+mn-lt"/>
              <a:cs typeface="+mn-cs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200" dirty="0">
                <a:latin typeface="+mn-lt"/>
                <a:cs typeface="+mn-cs"/>
              </a:rPr>
              <a:t>- With </a:t>
            </a:r>
            <a:r>
              <a:rPr lang="en-US" altLang="en-US" sz="3200" dirty="0" smtClean="0">
                <a:latin typeface="+mn-lt"/>
                <a:cs typeface="+mn-cs"/>
              </a:rPr>
              <a:t>one/</a:t>
            </a:r>
            <a:r>
              <a:rPr lang="en-US" altLang="en-US" sz="3200" dirty="0" smtClean="0">
                <a:solidFill>
                  <a:srgbClr val="FF0000"/>
                </a:solidFill>
                <a:latin typeface="+mn-lt"/>
                <a:cs typeface="+mn-cs"/>
              </a:rPr>
              <a:t>two </a:t>
            </a:r>
            <a:r>
              <a:rPr lang="en-US" altLang="en-US" sz="3200" dirty="0">
                <a:solidFill>
                  <a:srgbClr val="FF0000"/>
                </a:solidFill>
                <a:latin typeface="+mn-lt"/>
                <a:cs typeface="+mn-cs"/>
              </a:rPr>
              <a:t>possibly very large hidden layers</a:t>
            </a:r>
            <a:r>
              <a:rPr lang="en-US" altLang="en-US" sz="3200" dirty="0">
                <a:latin typeface="+mn-lt"/>
                <a:cs typeface="+mn-cs"/>
              </a:rPr>
              <a:t>, it is </a:t>
            </a:r>
            <a:r>
              <a:rPr lang="en-US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possible  to implement any function</a:t>
            </a:r>
            <a:r>
              <a:rPr lang="en-US" altLang="en-US" sz="3200" dirty="0">
                <a:latin typeface="+mn-lt"/>
                <a:cs typeface="+mn-cs"/>
              </a:rPr>
              <a:t>.</a:t>
            </a:r>
          </a:p>
        </p:txBody>
      </p:sp>
      <p:sp>
        <p:nvSpPr>
          <p:cNvPr id="547845" name="Text Box 5"/>
          <p:cNvSpPr txBox="1">
            <a:spLocks noChangeArrowheads="1"/>
          </p:cNvSpPr>
          <p:nvPr/>
        </p:nvSpPr>
        <p:spPr bwMode="auto">
          <a:xfrm>
            <a:off x="4419600" y="1905000"/>
            <a:ext cx="4495800" cy="4154488"/>
          </a:xfrm>
          <a:prstGeom prst="rect">
            <a:avLst/>
          </a:prstGeom>
          <a:solidFill>
            <a:srgbClr val="FFFFCC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800" dirty="0">
              <a:solidFill>
                <a:schemeClr val="accent2"/>
              </a:solidFill>
              <a:latin typeface="Calibri" pitchFamily="34" charset="0"/>
            </a:endParaRPr>
          </a:p>
          <a:p>
            <a:pPr eaLnBrk="0" hangingPunct="0"/>
            <a:r>
              <a:rPr lang="en-US" altLang="en-US" sz="3200" b="1" dirty="0">
                <a:solidFill>
                  <a:srgbClr val="FF0000"/>
                </a:solidFill>
                <a:latin typeface="Calibri" pitchFamily="34" charset="0"/>
              </a:rPr>
              <a:t>- Networks without hidden layer are called </a:t>
            </a:r>
            <a:r>
              <a:rPr lang="en-US" altLang="en-US" sz="3200" b="1" dirty="0" err="1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altLang="en-US" sz="3200" b="1" dirty="0" err="1" smtClean="0">
                <a:solidFill>
                  <a:srgbClr val="FF0000"/>
                </a:solidFill>
                <a:latin typeface="Calibri" pitchFamily="34" charset="0"/>
              </a:rPr>
              <a:t>erceptrons</a:t>
            </a:r>
            <a:r>
              <a:rPr lang="en-US" altLang="en-US" sz="2800" dirty="0">
                <a:solidFill>
                  <a:schemeClr val="accent2"/>
                </a:solidFill>
                <a:latin typeface="Calibri" pitchFamily="34" charset="0"/>
              </a:rPr>
              <a:t>.</a:t>
            </a:r>
          </a:p>
          <a:p>
            <a:pPr eaLnBrk="0" hangingPunct="0"/>
            <a:endParaRPr lang="en-US" altLang="en-US" sz="2800" dirty="0">
              <a:solidFill>
                <a:schemeClr val="accent2"/>
              </a:solidFill>
              <a:latin typeface="Calibri" pitchFamily="34" charset="0"/>
            </a:endParaRPr>
          </a:p>
          <a:p>
            <a:pPr eaLnBrk="0" hangingPunct="0"/>
            <a:r>
              <a:rPr lang="en-US" altLang="en-US" sz="2800" dirty="0">
                <a:solidFill>
                  <a:schemeClr val="accent2"/>
                </a:solidFill>
                <a:latin typeface="Calibri" pitchFamily="34" charset="0"/>
              </a:rPr>
              <a:t>- </a:t>
            </a:r>
            <a:r>
              <a:rPr lang="en-US" altLang="en-US" sz="2800" dirty="0" err="1">
                <a:solidFill>
                  <a:schemeClr val="accent2"/>
                </a:solidFill>
                <a:latin typeface="Calibri" pitchFamily="34" charset="0"/>
              </a:rPr>
              <a:t>Perceptrons</a:t>
            </a:r>
            <a:r>
              <a:rPr lang="en-US" altLang="en-US" sz="2800" dirty="0">
                <a:solidFill>
                  <a:schemeClr val="accent2"/>
                </a:solidFill>
                <a:latin typeface="Calibri" pitchFamily="34" charset="0"/>
              </a:rPr>
              <a:t> are very limited in what they can represent, but this makes their learning problem much simpler.</a:t>
            </a:r>
          </a:p>
        </p:txBody>
      </p:sp>
      <p:sp>
        <p:nvSpPr>
          <p:cNvPr id="547846" name="Line 6"/>
          <p:cNvSpPr>
            <a:spLocks noChangeShapeType="1"/>
          </p:cNvSpPr>
          <p:nvPr/>
        </p:nvSpPr>
        <p:spPr bwMode="auto">
          <a:xfrm flipH="1">
            <a:off x="2514600" y="914400"/>
            <a:ext cx="4572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7847" name="Line 7"/>
          <p:cNvSpPr>
            <a:spLocks noChangeShapeType="1"/>
          </p:cNvSpPr>
          <p:nvPr/>
        </p:nvSpPr>
        <p:spPr bwMode="auto">
          <a:xfrm>
            <a:off x="5867400" y="609600"/>
            <a:ext cx="1066800" cy="121920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7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7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7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7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/>
      <p:bldP spid="200708" grpId="0" animBg="1"/>
      <p:bldP spid="547845" grpId="0" animBg="1"/>
      <p:bldP spid="547846" grpId="0" animBg="1"/>
      <p:bldP spid="5478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0136"/>
            <a:ext cx="9144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MLP "</a:t>
            </a:r>
            <a:r>
              <a:rPr lang="en-US" sz="2800" b="1" dirty="0" err="1" smtClean="0"/>
              <a:t>perceptrons</a:t>
            </a:r>
            <a:r>
              <a:rPr lang="en-US" sz="2800" b="1" dirty="0" smtClean="0"/>
              <a:t>" are </a:t>
            </a:r>
            <a:r>
              <a:rPr lang="en-US" sz="2800" b="1" dirty="0" smtClean="0">
                <a:solidFill>
                  <a:srgbClr val="FF0000"/>
                </a:solidFill>
              </a:rPr>
              <a:t>Not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PERCEPTRONS</a:t>
            </a:r>
            <a:r>
              <a:rPr lang="en-US" sz="2800" b="1" dirty="0" smtClean="0"/>
              <a:t> in the strictest possible sense. </a:t>
            </a:r>
          </a:p>
          <a:p>
            <a:pPr>
              <a:buFont typeface="Wingdings" pitchFamily="2" charset="2"/>
              <a:buChar char="ü"/>
            </a:pP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FF0000"/>
                </a:solidFill>
              </a:rPr>
              <a:t>True </a:t>
            </a:r>
            <a:r>
              <a:rPr lang="en-US" sz="3200" b="1" dirty="0" err="1" smtClean="0">
                <a:solidFill>
                  <a:srgbClr val="FF0000"/>
                </a:solidFill>
              </a:rPr>
              <a:t>perceptrons</a:t>
            </a:r>
            <a:r>
              <a:rPr lang="en-US" sz="3200" b="1" dirty="0" smtClean="0">
                <a:solidFill>
                  <a:srgbClr val="FF0000"/>
                </a:solidFill>
              </a:rPr>
              <a:t> are  a special case of artificial neurons that use a threshold activation function </a:t>
            </a:r>
          </a:p>
          <a:p>
            <a:pPr>
              <a:buFont typeface="Wingdings" pitchFamily="2" charset="2"/>
              <a:buChar char="ü"/>
            </a:pP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MLP </a:t>
            </a:r>
            <a:r>
              <a:rPr lang="en-US" sz="2800" b="1" dirty="0" err="1" smtClean="0"/>
              <a:t>perceptrons</a:t>
            </a:r>
            <a:r>
              <a:rPr lang="en-US" sz="2800" b="1" dirty="0" smtClean="0"/>
              <a:t>/neurons can employ </a:t>
            </a:r>
            <a:r>
              <a:rPr lang="en-US" sz="2800" b="1" dirty="0" smtClean="0">
                <a:solidFill>
                  <a:srgbClr val="FF0000"/>
                </a:solidFill>
              </a:rPr>
              <a:t>arbitrary activation functions</a:t>
            </a:r>
            <a:r>
              <a:rPr lang="en-US" sz="2800" b="1" dirty="0" smtClean="0"/>
              <a:t>. </a:t>
            </a:r>
          </a:p>
          <a:p>
            <a:pPr>
              <a:buFont typeface="Wingdings" pitchFamily="2" charset="2"/>
              <a:buChar char="ü"/>
            </a:pP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True </a:t>
            </a:r>
            <a:r>
              <a:rPr lang="en-US" sz="2800" b="1" dirty="0" err="1" smtClean="0"/>
              <a:t>perceptron</a:t>
            </a:r>
            <a:r>
              <a:rPr lang="en-US" sz="2800" b="1" dirty="0" smtClean="0"/>
              <a:t> performs </a:t>
            </a:r>
            <a:r>
              <a:rPr lang="en-US" sz="2800" b="1" dirty="0" smtClean="0">
                <a:solidFill>
                  <a:srgbClr val="FF0000"/>
                </a:solidFill>
              </a:rPr>
              <a:t>binary classification</a:t>
            </a:r>
          </a:p>
          <a:p>
            <a:pPr>
              <a:buFont typeface="Wingdings" pitchFamily="2" charset="2"/>
              <a:buChar char="ü"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/>
              <a:t>an MLP neuron is free to either perform </a:t>
            </a:r>
            <a:r>
              <a:rPr lang="en-US" sz="2800" b="1" dirty="0" smtClean="0">
                <a:solidFill>
                  <a:srgbClr val="FF0000"/>
                </a:solidFill>
              </a:rPr>
              <a:t>classification or regression, depending upon its activation function.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ChangeArrowheads="1"/>
          </p:cNvSpPr>
          <p:nvPr/>
        </p:nvSpPr>
        <p:spPr bwMode="auto">
          <a:xfrm>
            <a:off x="762000" y="425957"/>
            <a:ext cx="54091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THE MULTILAYER PERCEPTRON</a:t>
            </a:r>
          </a:p>
        </p:txBody>
      </p:sp>
      <p:pic>
        <p:nvPicPr>
          <p:cNvPr id="549891" name="Picture 3" descr="http://www.nd.com/neurosolutions/products/images/FAQ_MLP.g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1231900"/>
            <a:ext cx="8534400" cy="562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5" name="Text Box 3"/>
          <p:cNvSpPr txBox="1">
            <a:spLocks noChangeArrowheads="1"/>
          </p:cNvSpPr>
          <p:nvPr/>
        </p:nvSpPr>
        <p:spPr bwMode="auto">
          <a:xfrm>
            <a:off x="1524000" y="6088062"/>
            <a:ext cx="607634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b="1" i="1" dirty="0" err="1">
                <a:solidFill>
                  <a:srgbClr val="FF0066"/>
                </a:solidFill>
                <a:latin typeface="Calibri" pitchFamily="34" charset="0"/>
              </a:rPr>
              <a:t>Perceptron</a:t>
            </a:r>
            <a:r>
              <a:rPr lang="en-US" sz="4400" b="1" i="1" dirty="0">
                <a:solidFill>
                  <a:srgbClr val="FF0066"/>
                </a:solidFill>
                <a:latin typeface="Calibri" pitchFamily="34" charset="0"/>
              </a:rPr>
              <a:t> </a:t>
            </a:r>
            <a:r>
              <a:rPr lang="en-US" sz="4400" b="1" i="1" dirty="0" smtClean="0">
                <a:solidFill>
                  <a:srgbClr val="FF0066"/>
                </a:solidFill>
                <a:latin typeface="Calibri" pitchFamily="34" charset="0"/>
              </a:rPr>
              <a:t>Learning Rule</a:t>
            </a:r>
            <a:endParaRPr lang="en-US" sz="4400" b="1" i="1" dirty="0">
              <a:solidFill>
                <a:srgbClr val="FF0066"/>
              </a:solidFill>
              <a:latin typeface="Calibri" pitchFamily="34" charset="0"/>
            </a:endParaRPr>
          </a:p>
        </p:txBody>
      </p:sp>
      <p:pic>
        <p:nvPicPr>
          <p:cNvPr id="4881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5425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5400" b="1" dirty="0" err="1" smtClean="0">
                <a:solidFill>
                  <a:srgbClr val="FF0000"/>
                </a:solidFill>
              </a:rPr>
              <a:t>Perceptron</a:t>
            </a:r>
            <a:r>
              <a:rPr lang="en-GB" sz="5400" b="1" dirty="0" smtClean="0">
                <a:solidFill>
                  <a:srgbClr val="FF0000"/>
                </a:solidFill>
              </a:rPr>
              <a:t> Learning Algorithm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59436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GB" sz="3600" b="1" dirty="0" smtClean="0"/>
              <a:t>Weights are set </a:t>
            </a:r>
            <a:r>
              <a:rPr lang="en-GB" sz="3600" b="1" dirty="0" smtClean="0">
                <a:solidFill>
                  <a:srgbClr val="FF0000"/>
                </a:solidFill>
              </a:rPr>
              <a:t>randomly</a:t>
            </a:r>
            <a:r>
              <a:rPr lang="en-GB" sz="3600" b="1" dirty="0" smtClean="0"/>
              <a:t> initially</a:t>
            </a:r>
          </a:p>
          <a:p>
            <a:pPr eaLnBrk="1" hangingPunct="1">
              <a:lnSpc>
                <a:spcPct val="90000"/>
              </a:lnSpc>
            </a:pPr>
            <a:endParaRPr lang="en-GB" sz="3600" b="1" dirty="0" smtClean="0"/>
          </a:p>
          <a:p>
            <a:pPr eaLnBrk="1" hangingPunct="1">
              <a:lnSpc>
                <a:spcPct val="90000"/>
              </a:lnSpc>
            </a:pPr>
            <a:r>
              <a:rPr lang="en-GB" sz="3600" b="1" dirty="0" smtClean="0"/>
              <a:t>For each training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3200" b="1" dirty="0" smtClean="0"/>
              <a:t>Calculate the </a:t>
            </a:r>
            <a:r>
              <a:rPr lang="en-GB" sz="3200" b="1" dirty="0" smtClean="0">
                <a:solidFill>
                  <a:srgbClr val="FF0000"/>
                </a:solidFill>
              </a:rPr>
              <a:t>observed output (O) </a:t>
            </a:r>
            <a:r>
              <a:rPr lang="en-GB" sz="3200" b="1" dirty="0" smtClean="0"/>
              <a:t>from the ANN, 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3200" b="1" dirty="0" smtClean="0"/>
              <a:t>If the </a:t>
            </a:r>
            <a:r>
              <a:rPr lang="en-GB" sz="3200" b="1" dirty="0" smtClean="0">
                <a:solidFill>
                  <a:srgbClr val="FF0000"/>
                </a:solidFill>
              </a:rPr>
              <a:t>target output(t) </a:t>
            </a:r>
            <a:r>
              <a:rPr lang="en-GB" sz="3200" b="1" dirty="0" smtClean="0"/>
              <a:t>is different  from observed output</a:t>
            </a:r>
          </a:p>
          <a:p>
            <a:pPr lvl="2" eaLnBrk="1" hangingPunct="1">
              <a:lnSpc>
                <a:spcPct val="90000"/>
              </a:lnSpc>
            </a:pPr>
            <a:r>
              <a:rPr lang="en-GB" sz="3600" b="1" dirty="0" smtClean="0"/>
              <a:t>Then </a:t>
            </a:r>
            <a:r>
              <a:rPr lang="en-GB" sz="3600" b="1" dirty="0" smtClean="0">
                <a:solidFill>
                  <a:srgbClr val="FF0000"/>
                </a:solidFill>
              </a:rPr>
              <a:t>tweak </a:t>
            </a:r>
            <a:r>
              <a:rPr lang="en-GB" sz="3600" b="1" dirty="0" smtClean="0"/>
              <a:t>all the weights by </a:t>
            </a:r>
            <a:r>
              <a:rPr lang="en-GB" sz="5400" b="1" dirty="0" smtClean="0">
                <a:solidFill>
                  <a:srgbClr val="FF0000"/>
                </a:solidFill>
              </a:rPr>
              <a:t>PERCEPTRON TRAINING RULE  </a:t>
            </a:r>
            <a:endParaRPr lang="en-GB" sz="3600" b="1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90000"/>
              </a:lnSpc>
            </a:pPr>
            <a:endParaRPr lang="en-GB" sz="2800" b="1" dirty="0" smtClean="0"/>
          </a:p>
          <a:p>
            <a:pPr eaLnBrk="1" hangingPunct="1">
              <a:lnSpc>
                <a:spcPct val="90000"/>
              </a:lnSpc>
            </a:pPr>
            <a:r>
              <a:rPr lang="en-GB" sz="3600" b="1" dirty="0" smtClean="0"/>
              <a:t>This is done for every example[ </a:t>
            </a:r>
            <a:r>
              <a:rPr lang="en-GB" sz="4300" b="1" dirty="0" smtClean="0">
                <a:solidFill>
                  <a:srgbClr val="FF0000"/>
                </a:solidFill>
              </a:rPr>
              <a:t>showing all examples completes one EPOCH</a:t>
            </a:r>
            <a:r>
              <a:rPr lang="en-GB" sz="3600" b="1" dirty="0" smtClean="0"/>
              <a:t>]</a:t>
            </a:r>
            <a:endParaRPr lang="en-GB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build="p"/>
      <p:bldP spid="217091" grpI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740AA2-E121-4816-8F7B-F19BEF3B3B1C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456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sz="4000" b="1" dirty="0" smtClean="0">
                <a:solidFill>
                  <a:srgbClr val="FF0000"/>
                </a:solidFill>
              </a:rPr>
              <a:t>if error  criterion is not satisfied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3200" b="1" dirty="0" smtClean="0"/>
              <a:t>Repeat the cycle again (an </a:t>
            </a:r>
            <a:r>
              <a:rPr lang="en-GB" sz="3200" b="1" dirty="0" smtClean="0">
                <a:solidFill>
                  <a:srgbClr val="FF0000"/>
                </a:solidFill>
              </a:rPr>
              <a:t>‘epoch’)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3200" b="1" dirty="0" smtClean="0"/>
              <a:t>Until the ANN produces the correct output[within acceptable limits]  for </a:t>
            </a:r>
            <a:r>
              <a:rPr lang="en-GB" sz="3200" b="1" i="1" dirty="0" smtClean="0"/>
              <a:t>all</a:t>
            </a:r>
            <a:r>
              <a:rPr lang="en-GB" sz="3200" b="1" dirty="0" smtClean="0"/>
              <a:t> the examples in the training set</a:t>
            </a:r>
          </a:p>
          <a:p>
            <a:pPr eaLnBrk="1" hangingPunct="1">
              <a:lnSpc>
                <a:spcPct val="80000"/>
              </a:lnSpc>
            </a:pPr>
            <a:endParaRPr lang="en-US" altLang="ko-KR" sz="3600" b="1" dirty="0" smtClean="0"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3600" b="1" dirty="0" smtClean="0">
                <a:ea typeface="Gulim" pitchFamily="34" charset="-127"/>
              </a:rPr>
              <a:t>algorithm will converge within finite number of iterations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3200" b="1" dirty="0" smtClean="0">
                <a:ea typeface="Gulim" pitchFamily="34" charset="-127"/>
              </a:rPr>
              <a:t>If training data is </a:t>
            </a:r>
            <a:r>
              <a:rPr lang="en-US" altLang="ko-KR" sz="3200" b="1" dirty="0" smtClean="0">
                <a:solidFill>
                  <a:srgbClr val="FF0000"/>
                </a:solidFill>
                <a:ea typeface="Gulim" pitchFamily="34" charset="-127"/>
              </a:rPr>
              <a:t>linearly separable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3200" b="1" dirty="0" smtClean="0">
                <a:ea typeface="Gulim" pitchFamily="34" charset="-127"/>
              </a:rPr>
              <a:t>and </a:t>
            </a:r>
            <a:r>
              <a:rPr lang="en-US" altLang="ko-KR" sz="3200" b="1" i="1" dirty="0" smtClean="0">
                <a:ea typeface="Gulim" pitchFamily="34" charset="-127"/>
                <a:sym typeface="Symbol" pitchFamily="18" charset="2"/>
              </a:rPr>
              <a:t></a:t>
            </a:r>
            <a:r>
              <a:rPr lang="en-US" altLang="ko-KR" sz="3200" b="1" dirty="0" smtClean="0">
                <a:ea typeface="Gulim" pitchFamily="34" charset="-127"/>
              </a:rPr>
              <a:t> sufficiently small.</a:t>
            </a:r>
          </a:p>
          <a:p>
            <a:pPr lvl="1" eaLnBrk="1" hangingPunct="1">
              <a:lnSpc>
                <a:spcPct val="80000"/>
              </a:lnSpc>
            </a:pPr>
            <a:endParaRPr lang="en-US" altLang="ko-KR" sz="3200" b="1" dirty="0" smtClean="0"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3600" b="1" dirty="0" smtClean="0">
                <a:ea typeface="Gulim" pitchFamily="34" charset="-127"/>
              </a:rPr>
              <a:t>If the data is not linearly separable, convergence is not assured.</a:t>
            </a:r>
            <a:endParaRPr lang="en-US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6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6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6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6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6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6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6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6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6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6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6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6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6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6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0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C1027D-F48A-4B20-AB9C-544EF2748A5F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endParaRPr lang="en-US" altLang="ko-KR" sz="4000" b="1" u="sng" dirty="0" smtClean="0"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altLang="ko-KR" sz="4000" b="1" u="sng" dirty="0" smtClean="0">
                <a:ea typeface="Gulim" pitchFamily="34" charset="-127"/>
              </a:rPr>
              <a:t>PERCEPTRON TRAINING RULE </a:t>
            </a:r>
          </a:p>
          <a:p>
            <a:pPr eaLnBrk="1" hangingPunct="1">
              <a:lnSpc>
                <a:spcPct val="80000"/>
              </a:lnSpc>
            </a:pPr>
            <a:endParaRPr lang="en-US" altLang="ko-KR" sz="2800" i="1" dirty="0" smtClean="0"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000" i="1" dirty="0" smtClean="0">
                <a:ea typeface="Gulim" pitchFamily="34" charset="-127"/>
              </a:rPr>
              <a:t>          </a:t>
            </a:r>
            <a:endParaRPr lang="en-US" altLang="ko-KR" sz="4000" b="1" i="1" dirty="0" smtClean="0">
              <a:solidFill>
                <a:srgbClr val="FF0000"/>
              </a:solidFill>
              <a:ea typeface="Gulim" pitchFamily="34" charset="-127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000" b="1" i="1" dirty="0" smtClean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	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</a:t>
            </a:r>
            <a:r>
              <a:rPr lang="en-US" altLang="ko-KR" sz="7100" b="1" i="1" dirty="0" err="1" smtClean="0">
                <a:solidFill>
                  <a:srgbClr val="FF0000"/>
                </a:solidFill>
                <a:ea typeface="Gulim" pitchFamily="34" charset="-127"/>
              </a:rPr>
              <a:t>w</a:t>
            </a:r>
            <a:r>
              <a:rPr lang="en-US" altLang="ko-KR" sz="7100" b="1" i="1" baseline="-25000" dirty="0" err="1" smtClean="0">
                <a:solidFill>
                  <a:srgbClr val="FF0000"/>
                </a:solidFill>
                <a:ea typeface="Gulim" pitchFamily="34" charset="-127"/>
              </a:rPr>
              <a:t>i</a:t>
            </a:r>
            <a:r>
              <a:rPr lang="en-US" altLang="ko-KR" sz="7100" b="1" i="1" baseline="-25000" dirty="0" smtClean="0">
                <a:solidFill>
                  <a:srgbClr val="FF0000"/>
                </a:solidFill>
                <a:ea typeface="Gulim" pitchFamily="34" charset="-127"/>
              </a:rPr>
              <a:t> 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</a:rPr>
              <a:t>= 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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</a:rPr>
              <a:t>(d – </a:t>
            </a:r>
            <a:r>
              <a:rPr lang="en-US" altLang="ko-KR" sz="7100" b="1" i="1" dirty="0" smtClean="0">
                <a:solidFill>
                  <a:srgbClr val="FF0000"/>
                </a:solidFill>
                <a:ea typeface="Gulim" pitchFamily="34" charset="-127"/>
              </a:rPr>
              <a:t>o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</a:rPr>
              <a:t>) </a:t>
            </a:r>
            <a:r>
              <a:rPr lang="en-US" altLang="ko-KR" sz="7100" b="1" i="1" dirty="0" smtClean="0">
                <a:solidFill>
                  <a:srgbClr val="FF0000"/>
                </a:solidFill>
                <a:ea typeface="Gulim" pitchFamily="34" charset="-127"/>
              </a:rPr>
              <a:t>x</a:t>
            </a:r>
            <a:r>
              <a:rPr lang="en-US" altLang="ko-KR" sz="7100" b="1" i="1" baseline="-25000" dirty="0" smtClean="0">
                <a:solidFill>
                  <a:srgbClr val="FF0000"/>
                </a:solidFill>
                <a:ea typeface="Gulim" pitchFamily="34" charset="-127"/>
              </a:rPr>
              <a:t>i</a:t>
            </a:r>
            <a:r>
              <a:rPr lang="en-US" altLang="ko-KR" sz="7100" i="1" dirty="0" smtClean="0">
                <a:ea typeface="Gulim" pitchFamily="34" charset="-127"/>
              </a:rPr>
              <a:t>  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7100" b="1" i="1" dirty="0" smtClean="0">
                <a:solidFill>
                  <a:srgbClr val="FF0000"/>
                </a:solidFill>
                <a:ea typeface="Gulim" pitchFamily="34" charset="-127"/>
              </a:rPr>
              <a:t>     </a:t>
            </a:r>
            <a:r>
              <a:rPr lang="en-US" altLang="ko-KR" sz="7100" b="1" i="1" dirty="0" err="1" smtClean="0">
                <a:solidFill>
                  <a:srgbClr val="FF0000"/>
                </a:solidFill>
                <a:ea typeface="Gulim" pitchFamily="34" charset="-127"/>
              </a:rPr>
              <a:t>w</a:t>
            </a:r>
            <a:r>
              <a:rPr lang="en-US" altLang="ko-KR" sz="7100" b="1" i="1" baseline="-25000" dirty="0" err="1" smtClean="0">
                <a:solidFill>
                  <a:srgbClr val="FF0000"/>
                </a:solidFill>
                <a:ea typeface="Gulim" pitchFamily="34" charset="-127"/>
              </a:rPr>
              <a:t>i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</a:rPr>
              <a:t>  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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</a:rPr>
              <a:t> </a:t>
            </a:r>
            <a:r>
              <a:rPr lang="en-US" altLang="ko-KR" sz="7100" b="1" i="1" dirty="0" err="1" smtClean="0">
                <a:solidFill>
                  <a:srgbClr val="FF0000"/>
                </a:solidFill>
                <a:ea typeface="Gulim" pitchFamily="34" charset="-127"/>
              </a:rPr>
              <a:t>w</a:t>
            </a:r>
            <a:r>
              <a:rPr lang="en-US" altLang="ko-KR" sz="7100" b="1" i="1" baseline="-25000" dirty="0" err="1" smtClean="0">
                <a:solidFill>
                  <a:srgbClr val="FF0000"/>
                </a:solidFill>
                <a:ea typeface="Gulim" pitchFamily="34" charset="-127"/>
              </a:rPr>
              <a:t>i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</a:rPr>
              <a:t> + </a:t>
            </a:r>
            <a:r>
              <a:rPr lang="en-US" altLang="ko-KR" sz="7100" b="1" dirty="0" smtClean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</a:t>
            </a:r>
            <a:r>
              <a:rPr lang="en-US" altLang="ko-KR" sz="7100" b="1" i="1" dirty="0" err="1" smtClean="0">
                <a:solidFill>
                  <a:srgbClr val="FF0000"/>
                </a:solidFill>
                <a:ea typeface="Gulim" pitchFamily="34" charset="-127"/>
              </a:rPr>
              <a:t>w</a:t>
            </a:r>
            <a:r>
              <a:rPr lang="en-US" altLang="ko-KR" sz="7100" b="1" i="1" baseline="-25000" dirty="0" err="1" smtClean="0">
                <a:solidFill>
                  <a:srgbClr val="FF0000"/>
                </a:solidFill>
                <a:ea typeface="Gulim" pitchFamily="34" charset="-127"/>
              </a:rPr>
              <a:t>i</a:t>
            </a:r>
            <a:endParaRPr lang="en-US" altLang="ko-KR" sz="7100" b="1" i="1" baseline="-25000" dirty="0" smtClean="0">
              <a:solidFill>
                <a:srgbClr val="FF0000"/>
              </a:solidFill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4000" b="1" i="1" baseline="-25000" dirty="0" smtClean="0">
              <a:solidFill>
                <a:srgbClr val="FF0000"/>
              </a:solidFill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4000" b="1" i="1" baseline="-25000" dirty="0" smtClean="0">
              <a:solidFill>
                <a:srgbClr val="FF0000"/>
              </a:solidFill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4000" b="1" i="1" baseline="-25000" dirty="0" smtClean="0">
              <a:solidFill>
                <a:srgbClr val="FF0000"/>
              </a:solidFill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400" i="1" dirty="0" smtClean="0">
                <a:ea typeface="Gulim" pitchFamily="34" charset="-127"/>
              </a:rPr>
              <a:t>  </a:t>
            </a:r>
            <a:r>
              <a:rPr lang="en-US" altLang="ko-KR" sz="4400" b="1" i="1" dirty="0" smtClean="0">
                <a:solidFill>
                  <a:srgbClr val="FF0000"/>
                </a:solidFill>
                <a:ea typeface="Gulim" pitchFamily="34" charset="-127"/>
              </a:rPr>
              <a:t>d/t  </a:t>
            </a:r>
            <a:r>
              <a:rPr lang="en-US" altLang="ko-KR" sz="3600" b="1" dirty="0" smtClean="0">
                <a:ea typeface="Gulim" pitchFamily="34" charset="-127"/>
              </a:rPr>
              <a:t>is desired/target output value for the current   	training example</a:t>
            </a:r>
            <a:endParaRPr lang="en-US" altLang="ko-KR" sz="3600" b="1" i="1" dirty="0" smtClean="0"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400" b="1" i="1" dirty="0" smtClean="0">
                <a:solidFill>
                  <a:srgbClr val="FF0000"/>
                </a:solidFill>
                <a:ea typeface="Gulim" pitchFamily="34" charset="-127"/>
              </a:rPr>
              <a:t>    o</a:t>
            </a:r>
            <a:r>
              <a:rPr lang="en-US" altLang="ko-KR" sz="4400" b="1" dirty="0" smtClean="0">
                <a:ea typeface="Gulim" pitchFamily="34" charset="-127"/>
              </a:rPr>
              <a:t> </a:t>
            </a:r>
            <a:r>
              <a:rPr lang="en-US" altLang="ko-KR" sz="3600" b="1" dirty="0" smtClean="0">
                <a:ea typeface="Gulim" pitchFamily="34" charset="-127"/>
              </a:rPr>
              <a:t>is </a:t>
            </a:r>
            <a:r>
              <a:rPr lang="en-US" altLang="ko-KR" sz="3600" b="1" dirty="0" err="1" smtClean="0">
                <a:ea typeface="Gulim" pitchFamily="34" charset="-127"/>
              </a:rPr>
              <a:t>perceptron</a:t>
            </a:r>
            <a:r>
              <a:rPr lang="en-US" altLang="ko-KR" sz="3600" b="1" dirty="0" smtClean="0">
                <a:ea typeface="Gulim" pitchFamily="34" charset="-127"/>
              </a:rPr>
              <a:t> output</a:t>
            </a:r>
            <a:endParaRPr lang="en-US" altLang="ko-KR" sz="3600" b="1" dirty="0" smtClean="0">
              <a:ea typeface="Gulim" pitchFamily="34" charset="-127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400" b="1" dirty="0" smtClean="0">
                <a:ea typeface="Gulim" pitchFamily="34" charset="-127"/>
                <a:sym typeface="Symbol" pitchFamily="18" charset="2"/>
              </a:rPr>
              <a:t>    </a:t>
            </a:r>
            <a:r>
              <a:rPr lang="en-US" altLang="ko-KR" sz="4400" b="1" i="1" dirty="0" smtClean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</a:t>
            </a:r>
            <a:r>
              <a:rPr lang="en-US" altLang="ko-KR" sz="3600" b="1" dirty="0" smtClean="0">
                <a:ea typeface="Gulim" pitchFamily="34" charset="-127"/>
              </a:rPr>
              <a:t> is small constant (e.g., 0.1) called </a:t>
            </a:r>
            <a:r>
              <a:rPr lang="en-US" altLang="ko-KR" sz="3600" b="1" i="1" dirty="0" smtClean="0">
                <a:solidFill>
                  <a:srgbClr val="FF0000"/>
                </a:solidFill>
                <a:ea typeface="Gulim" pitchFamily="34" charset="-127"/>
              </a:rPr>
              <a:t>learning rate [</a:t>
            </a:r>
            <a:r>
              <a:rPr lang="en-US" altLang="ko-KR" sz="3600" b="1" i="1" dirty="0" err="1" smtClean="0">
                <a:solidFill>
                  <a:srgbClr val="FF0000"/>
                </a:solidFill>
                <a:ea typeface="Gulim" pitchFamily="34" charset="-127"/>
              </a:rPr>
              <a:t>Hyperparameter</a:t>
            </a:r>
            <a:r>
              <a:rPr lang="en-US" altLang="ko-KR" sz="3600" b="1" i="1" dirty="0" smtClean="0">
                <a:solidFill>
                  <a:srgbClr val="FF0000"/>
                </a:solidFill>
                <a:ea typeface="Gulim" pitchFamily="34" charset="-127"/>
              </a:rPr>
              <a:t>]</a:t>
            </a:r>
            <a:endParaRPr lang="en-US" sz="3600" b="1" i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69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858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8691" name="Rectangle 5"/>
          <p:cNvSpPr>
            <a:spLocks noChangeArrowheads="1"/>
          </p:cNvSpPr>
          <p:nvPr/>
        </p:nvSpPr>
        <p:spPr bwMode="auto">
          <a:xfrm>
            <a:off x="2743200" y="3505200"/>
            <a:ext cx="40497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Assume initially O/P = 0.</a:t>
            </a:r>
          </a:p>
        </p:txBody>
      </p:sp>
      <p:pic>
        <p:nvPicPr>
          <p:cNvPr id="35901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210050"/>
            <a:ext cx="69532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4876800"/>
            <a:ext cx="5048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5562600"/>
            <a:ext cx="5048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90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6267450"/>
            <a:ext cx="4191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934200" y="838200"/>
            <a:ext cx="2209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Fill the Truth Table, Identify the function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7772400" y="563880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LATCH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90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90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90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90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1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8600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/>
              <a:t>Hyperparameters</a:t>
            </a:r>
            <a:r>
              <a:rPr lang="en-US" sz="3200" dirty="0" smtClean="0"/>
              <a:t> are </a:t>
            </a:r>
            <a:r>
              <a:rPr lang="en-US" sz="3200" b="1" dirty="0" smtClean="0"/>
              <a:t>set before training</a:t>
            </a:r>
            <a:r>
              <a:rPr lang="en-US" sz="3200" dirty="0" smtClean="0"/>
              <a:t>(before optimizing the weights and bias).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 smtClean="0"/>
              <a:t>Hyper-parameters are </a:t>
            </a:r>
            <a:r>
              <a:rPr lang="en-US" sz="3200" b="1" dirty="0" smtClean="0">
                <a:solidFill>
                  <a:srgbClr val="FF0000"/>
                </a:solidFill>
              </a:rPr>
              <a:t>“higher-level” </a:t>
            </a:r>
            <a:r>
              <a:rPr lang="en-US" sz="3200" b="1" dirty="0" smtClean="0"/>
              <a:t>parameters that describe structural information about a model </a:t>
            </a:r>
            <a:r>
              <a:rPr lang="en-US" sz="3200" b="1" dirty="0" smtClean="0">
                <a:solidFill>
                  <a:srgbClr val="FF0000"/>
                </a:solidFill>
              </a:rPr>
              <a:t>that must be decided before fitting model parameters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 smtClean="0"/>
              <a:t> examples of hyper-parameters </a:t>
            </a:r>
          </a:p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>
                <a:solidFill>
                  <a:srgbClr val="FF0000"/>
                </a:solidFill>
              </a:rPr>
              <a:t>Learning rate </a:t>
            </a:r>
            <a:r>
              <a:rPr lang="en-US" sz="3200" b="1" i="1" dirty="0" smtClean="0">
                <a:solidFill>
                  <a:srgbClr val="FF0000"/>
                </a:solidFill>
              </a:rPr>
              <a:t>  </a:t>
            </a:r>
            <a:r>
              <a:rPr lang="en-US" sz="3200" b="1" dirty="0" smtClean="0">
                <a:solidFill>
                  <a:srgbClr val="FF0000"/>
                </a:solidFill>
              </a:rPr>
              <a:t>, Regularization </a:t>
            </a:r>
            <a:r>
              <a:rPr lang="en-US" sz="3200" b="1" i="1" dirty="0" smtClean="0">
                <a:solidFill>
                  <a:srgbClr val="FF0000"/>
                </a:solidFill>
              </a:rPr>
              <a:t> factor</a:t>
            </a:r>
          </a:p>
          <a:p>
            <a:r>
              <a:rPr lang="en-US" sz="3200" b="1" i="1" dirty="0" smtClean="0">
                <a:solidFill>
                  <a:srgbClr val="FF0000"/>
                </a:solidFill>
              </a:rPr>
              <a:t>Momentum rate.</a:t>
            </a:r>
          </a:p>
          <a:p>
            <a:r>
              <a:rPr lang="en-US" sz="3200" b="1" i="1" dirty="0" smtClean="0">
                <a:solidFill>
                  <a:srgbClr val="FF0000"/>
                </a:solidFill>
              </a:rPr>
              <a:t>Size of network, batch size,  number of epochs</a:t>
            </a:r>
          </a:p>
          <a:p>
            <a:endParaRPr lang="en-US" sz="32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705600" y="3962400"/>
            <a:ext cx="32004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/>
              <a:t>P1 (1,1), </a:t>
            </a:r>
            <a:r>
              <a:rPr lang="en-US" sz="2800" b="1" dirty="0" smtClean="0"/>
              <a:t>t=1</a:t>
            </a:r>
            <a:endParaRPr lang="en-US" sz="2800" b="1" dirty="0"/>
          </a:p>
          <a:p>
            <a:r>
              <a:rPr lang="en-US" sz="2800" b="1" dirty="0"/>
              <a:t>P2(2,-2</a:t>
            </a:r>
            <a:r>
              <a:rPr lang="en-US" sz="2800" b="1" dirty="0" smtClean="0"/>
              <a:t>),t=0</a:t>
            </a:r>
            <a:endParaRPr lang="en-US" sz="2800" b="1" dirty="0"/>
          </a:p>
          <a:p>
            <a:r>
              <a:rPr lang="en-US" sz="2800" b="1" dirty="0"/>
              <a:t>P3(-1,-1.5</a:t>
            </a:r>
            <a:r>
              <a:rPr lang="en-US" sz="2800" b="1" dirty="0" smtClean="0"/>
              <a:t>),t=0</a:t>
            </a:r>
            <a:endParaRPr lang="en-US" sz="2800" b="1" dirty="0"/>
          </a:p>
          <a:p>
            <a:r>
              <a:rPr lang="en-US" sz="2800" b="1" dirty="0"/>
              <a:t>P4(-2,-1</a:t>
            </a:r>
            <a:r>
              <a:rPr lang="en-US" sz="2800" b="1" dirty="0" smtClean="0"/>
              <a:t>),t=0</a:t>
            </a:r>
            <a:endParaRPr lang="en-US" sz="2800" b="1" dirty="0"/>
          </a:p>
          <a:p>
            <a:r>
              <a:rPr lang="en-US" sz="2800" b="1" dirty="0"/>
              <a:t>P5(-2,1</a:t>
            </a:r>
            <a:r>
              <a:rPr lang="en-US" sz="2800" b="1" dirty="0" smtClean="0"/>
              <a:t>),t=1</a:t>
            </a:r>
            <a:endParaRPr lang="en-US" sz="2800" b="1" dirty="0"/>
          </a:p>
          <a:p>
            <a:r>
              <a:rPr lang="en-US" sz="2800" b="1" dirty="0"/>
              <a:t>P6(1.5,-.5</a:t>
            </a:r>
            <a:r>
              <a:rPr lang="en-US" sz="2800" b="1" dirty="0" smtClean="0"/>
              <a:t>),t=1</a:t>
            </a:r>
            <a:endParaRPr lang="en-US" sz="2800" b="1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4800600"/>
            <a:ext cx="65532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Use </a:t>
            </a:r>
            <a:r>
              <a:rPr lang="en-US" sz="2800" b="1" dirty="0" err="1"/>
              <a:t>Perceptron</a:t>
            </a:r>
            <a:r>
              <a:rPr lang="en-US" sz="2800" b="1" dirty="0"/>
              <a:t> learning to separate </a:t>
            </a:r>
            <a:r>
              <a:rPr lang="en-US" sz="2800" b="1" dirty="0" smtClean="0"/>
              <a:t>SIX points </a:t>
            </a:r>
            <a:r>
              <a:rPr lang="en-US" sz="2800" b="1" dirty="0"/>
              <a:t>in two </a:t>
            </a:r>
            <a:r>
              <a:rPr lang="en-US" sz="2800" b="1" dirty="0" smtClean="0"/>
              <a:t>classes.</a:t>
            </a:r>
            <a:endParaRPr lang="en-US" sz="2800" b="1" dirty="0"/>
          </a:p>
          <a:p>
            <a:r>
              <a:rPr lang="en-US" sz="2800" b="1" dirty="0">
                <a:solidFill>
                  <a:srgbClr val="FF0000"/>
                </a:solidFill>
              </a:rPr>
              <a:t>Activation </a:t>
            </a:r>
            <a:r>
              <a:rPr lang="en-US" sz="2800" b="1" dirty="0" err="1">
                <a:solidFill>
                  <a:srgbClr val="FF0000"/>
                </a:solidFill>
              </a:rPr>
              <a:t>Fuction</a:t>
            </a:r>
            <a:r>
              <a:rPr lang="en-US" sz="2800" b="1" dirty="0">
                <a:solidFill>
                  <a:srgbClr val="FF0000"/>
                </a:solidFill>
              </a:rPr>
              <a:t> :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 err="1" smtClean="0"/>
              <a:t>unipolar</a:t>
            </a:r>
            <a:r>
              <a:rPr lang="en-US" sz="2800" b="1" dirty="0" smtClean="0"/>
              <a:t> step (0/1</a:t>
            </a:r>
            <a:r>
              <a:rPr lang="en-US" sz="2800" b="1" dirty="0"/>
              <a:t>),</a:t>
            </a:r>
            <a:r>
              <a:rPr lang="en-US" sz="2800" b="1" dirty="0">
                <a:solidFill>
                  <a:srgbClr val="FF0000"/>
                </a:solidFill>
              </a:rPr>
              <a:t>Threshold value is </a:t>
            </a:r>
            <a:r>
              <a:rPr lang="en-US" sz="2800" b="1" dirty="0" smtClean="0">
                <a:solidFill>
                  <a:srgbClr val="FF0000"/>
                </a:solidFill>
              </a:rPr>
              <a:t>Zero.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629400" y="0"/>
            <a:ext cx="2514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“+” points  to one side of line, </a:t>
            </a:r>
            <a:r>
              <a:rPr lang="en-US" sz="2800" b="1" dirty="0">
                <a:solidFill>
                  <a:srgbClr val="FF0000"/>
                </a:solidFill>
              </a:rPr>
              <a:t>target output =1</a:t>
            </a:r>
            <a:r>
              <a:rPr lang="en-US" sz="2800" b="1" dirty="0"/>
              <a:t>, </a:t>
            </a:r>
          </a:p>
          <a:p>
            <a:endParaRPr lang="en-US" sz="2800" b="1" dirty="0"/>
          </a:p>
          <a:p>
            <a:r>
              <a:rPr lang="en-US" sz="2800" b="1" dirty="0"/>
              <a:t>“0” points to other side of line, </a:t>
            </a:r>
            <a:r>
              <a:rPr lang="en-US" sz="2800" b="1" dirty="0">
                <a:solidFill>
                  <a:srgbClr val="FF0000"/>
                </a:solidFill>
              </a:rPr>
              <a:t>target output=0</a:t>
            </a:r>
          </a:p>
        </p:txBody>
      </p:sp>
      <p:pic>
        <p:nvPicPr>
          <p:cNvPr id="4874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64845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TextBox 3"/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i="1" dirty="0"/>
              <a:t>One”+” point and one “o” point is misclassified with initial set of weights and biases</a:t>
            </a:r>
          </a:p>
        </p:txBody>
      </p:sp>
      <p:pic>
        <p:nvPicPr>
          <p:cNvPr id="48752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1425" y="0"/>
            <a:ext cx="53625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0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1"/>
            <a:ext cx="2362200" cy="260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267200"/>
            <a:ext cx="34575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2514600"/>
            <a:ext cx="358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Equation of separating line :</a:t>
            </a:r>
          </a:p>
          <a:p>
            <a:r>
              <a:rPr lang="en-US" sz="2800" dirty="0" smtClean="0"/>
              <a:t>w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x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+w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x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+w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(=b) =T</a:t>
            </a:r>
          </a:p>
          <a:p>
            <a:r>
              <a:rPr lang="en-US" sz="2800" dirty="0" smtClean="0"/>
              <a:t> T is threshold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9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9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TextBox 2"/>
          <p:cNvSpPr txBox="1">
            <a:spLocks noChangeArrowheads="1"/>
          </p:cNvSpPr>
          <p:nvPr/>
        </p:nvSpPr>
        <p:spPr bwMode="auto">
          <a:xfrm>
            <a:off x="0" y="0"/>
            <a:ext cx="9144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P1(1,1)</a:t>
            </a:r>
            <a:r>
              <a:rPr lang="en-US" sz="2800" b="1" dirty="0"/>
              <a:t>, </a:t>
            </a:r>
            <a:r>
              <a:rPr lang="en-US" sz="2800" b="1" dirty="0" smtClean="0"/>
              <a:t>t=1; bias(b =w</a:t>
            </a:r>
            <a:r>
              <a:rPr lang="en-US" sz="2800" b="1" baseline="-25000" dirty="0" smtClean="0"/>
              <a:t>0</a:t>
            </a:r>
            <a:r>
              <a:rPr lang="en-US" sz="2800" b="1" dirty="0" smtClean="0"/>
              <a:t>=0</a:t>
            </a:r>
            <a:r>
              <a:rPr lang="en-US" sz="2800" b="1" dirty="0"/>
              <a:t>, x</a:t>
            </a:r>
            <a:r>
              <a:rPr lang="en-US" sz="2800" b="1" baseline="-25000" dirty="0"/>
              <a:t>0</a:t>
            </a:r>
            <a:r>
              <a:rPr lang="en-US" sz="2800" b="1" dirty="0"/>
              <a:t>=1)</a:t>
            </a:r>
          </a:p>
          <a:p>
            <a:r>
              <a:rPr lang="en-US" sz="2800" b="1" dirty="0" smtClean="0"/>
              <a:t>o/p,  </a:t>
            </a:r>
            <a:r>
              <a:rPr lang="en-US" sz="2800" b="1" dirty="0"/>
              <a:t>y= f(bx</a:t>
            </a:r>
            <a:r>
              <a:rPr lang="en-US" sz="2800" b="1" baseline="-25000" dirty="0"/>
              <a:t>0</a:t>
            </a:r>
            <a:r>
              <a:rPr lang="en-US" sz="2800" b="1" dirty="0"/>
              <a:t>+ w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+w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 smtClean="0"/>
              <a:t>) = f(0</a:t>
            </a:r>
            <a:r>
              <a:rPr lang="en-US" sz="2800" b="1" dirty="0" smtClean="0">
                <a:latin typeface="Cambria" pitchFamily="18" charset="0"/>
              </a:rPr>
              <a:t>*1+1*1+0.5*1) = f(1.5) =</a:t>
            </a:r>
            <a:r>
              <a:rPr lang="en-US" sz="2800" b="1" dirty="0">
                <a:latin typeface="Cambria" pitchFamily="18" charset="0"/>
              </a:rPr>
              <a:t>1</a:t>
            </a:r>
            <a:r>
              <a:rPr lang="en-US" sz="2800" dirty="0">
                <a:latin typeface="Cambria" pitchFamily="18" charset="0"/>
              </a:rPr>
              <a:t>, </a:t>
            </a:r>
          </a:p>
          <a:p>
            <a:r>
              <a:rPr lang="en-US" sz="2800" b="1" dirty="0">
                <a:latin typeface="Cambria" pitchFamily="18" charset="0"/>
              </a:rPr>
              <a:t>correct classification </a:t>
            </a:r>
            <a:r>
              <a:rPr lang="en-US" sz="2800" b="1" dirty="0">
                <a:solidFill>
                  <a:srgbClr val="FF0000"/>
                </a:solidFill>
                <a:latin typeface="Cambria" pitchFamily="18" charset="0"/>
              </a:rPr>
              <a:t>NO CHANGE in weights/biases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8762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447800"/>
            <a:ext cx="5562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438400"/>
            <a:ext cx="2362200" cy="260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76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76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P2(2,-2), t=0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2819400" y="6248400"/>
            <a:ext cx="5135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INCORRECT CLASSIFICATION</a:t>
            </a:r>
            <a:r>
              <a:rPr lang="en-US" sz="2800" b="1" dirty="0" smtClean="0">
                <a:latin typeface="Cambria" pitchFamily="18" charset="0"/>
              </a:rPr>
              <a:t> </a:t>
            </a:r>
          </a:p>
        </p:txBody>
      </p:sp>
      <p:pic>
        <p:nvPicPr>
          <p:cNvPr id="4877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488" y="804863"/>
            <a:ext cx="59150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0"/>
            <a:ext cx="9144000" cy="747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P2(2</a:t>
            </a:r>
            <a:r>
              <a:rPr lang="en-US" sz="3200" b="1" dirty="0">
                <a:solidFill>
                  <a:srgbClr val="FF0000"/>
                </a:solidFill>
              </a:rPr>
              <a:t>,-2) </a:t>
            </a:r>
            <a:r>
              <a:rPr lang="en-US" sz="3200" b="1" dirty="0" smtClean="0">
                <a:solidFill>
                  <a:srgbClr val="FF0000"/>
                </a:solidFill>
              </a:rPr>
              <a:t>, </a:t>
            </a:r>
            <a:r>
              <a:rPr lang="en-US" sz="3200" b="1" dirty="0" smtClean="0"/>
              <a:t>x</a:t>
            </a:r>
            <a:r>
              <a:rPr lang="en-US" sz="3200" b="1" baseline="-25000" dirty="0" smtClean="0"/>
              <a:t>1</a:t>
            </a:r>
            <a:r>
              <a:rPr lang="en-US" sz="3200" b="1" dirty="0" smtClean="0"/>
              <a:t>= 2, x</a:t>
            </a:r>
            <a:r>
              <a:rPr lang="en-US" sz="3200" b="1" baseline="-25000" dirty="0" smtClean="0"/>
              <a:t>2</a:t>
            </a:r>
            <a:r>
              <a:rPr lang="en-US" sz="3200" b="1" dirty="0" smtClean="0"/>
              <a:t> = -2, t=0</a:t>
            </a:r>
          </a:p>
          <a:p>
            <a:r>
              <a:rPr lang="en-US" sz="3200" b="1" dirty="0" smtClean="0"/>
              <a:t> bias(b= w</a:t>
            </a:r>
            <a:r>
              <a:rPr lang="en-US" sz="3200" b="1" baseline="-25000" dirty="0" smtClean="0"/>
              <a:t>0</a:t>
            </a:r>
            <a:r>
              <a:rPr lang="en-US" sz="3200" b="1" dirty="0" smtClean="0"/>
              <a:t> = 0</a:t>
            </a:r>
            <a:r>
              <a:rPr lang="en-US" sz="3200" b="1" dirty="0"/>
              <a:t>, x</a:t>
            </a:r>
            <a:r>
              <a:rPr lang="en-US" sz="3200" b="1" baseline="-25000" dirty="0"/>
              <a:t>0</a:t>
            </a:r>
            <a:r>
              <a:rPr lang="en-US" sz="3200" b="1" dirty="0" smtClean="0"/>
              <a:t>= 1</a:t>
            </a:r>
            <a:r>
              <a:rPr lang="en-US" sz="3200" b="1" dirty="0"/>
              <a:t>) </a:t>
            </a:r>
            <a:r>
              <a:rPr lang="en-US" sz="3200" b="1" dirty="0" smtClean="0"/>
              <a:t>, w</a:t>
            </a:r>
            <a:r>
              <a:rPr lang="en-US" sz="3200" b="1" baseline="-25000" dirty="0" smtClean="0"/>
              <a:t>1</a:t>
            </a:r>
            <a:r>
              <a:rPr lang="en-US" sz="3200" b="1" dirty="0" smtClean="0"/>
              <a:t> = 1,  w</a:t>
            </a:r>
            <a:r>
              <a:rPr lang="en-US" sz="3200" b="1" baseline="-25000" dirty="0" smtClean="0"/>
              <a:t>2</a:t>
            </a:r>
            <a:r>
              <a:rPr lang="en-US" sz="3200" b="1" dirty="0" smtClean="0"/>
              <a:t> = 0.5 </a:t>
            </a:r>
          </a:p>
          <a:p>
            <a:r>
              <a:rPr lang="en-US" sz="3200" b="1" dirty="0" smtClean="0"/>
              <a:t>Output </a:t>
            </a:r>
            <a:r>
              <a:rPr lang="en-US" sz="3200" b="1" dirty="0"/>
              <a:t>:y = f(bx</a:t>
            </a:r>
            <a:r>
              <a:rPr lang="en-US" sz="3200" b="1" baseline="-25000" dirty="0"/>
              <a:t>0</a:t>
            </a:r>
            <a:r>
              <a:rPr lang="en-US" sz="3200" b="1" dirty="0"/>
              <a:t>+ w</a:t>
            </a:r>
            <a:r>
              <a:rPr lang="en-US" sz="3200" b="1" baseline="-25000" dirty="0"/>
              <a:t>1</a:t>
            </a:r>
            <a:r>
              <a:rPr lang="en-US" sz="3200" b="1" dirty="0"/>
              <a:t>x</a:t>
            </a:r>
            <a:r>
              <a:rPr lang="en-US" sz="3200" b="1" baseline="-25000" dirty="0"/>
              <a:t>1</a:t>
            </a:r>
            <a:r>
              <a:rPr lang="en-US" sz="3200" b="1" dirty="0"/>
              <a:t> +w</a:t>
            </a:r>
            <a:r>
              <a:rPr lang="en-US" sz="3200" b="1" baseline="-25000" dirty="0"/>
              <a:t>2</a:t>
            </a:r>
            <a:r>
              <a:rPr lang="en-US" sz="3200" b="1" dirty="0"/>
              <a:t>x</a:t>
            </a:r>
            <a:r>
              <a:rPr lang="en-US" sz="3200" b="1" baseline="-25000" dirty="0"/>
              <a:t>2</a:t>
            </a:r>
            <a:r>
              <a:rPr lang="en-US" sz="3200" b="1" dirty="0"/>
              <a:t>)= f( 0</a:t>
            </a:r>
            <a:r>
              <a:rPr lang="en-US" sz="3200" b="1" dirty="0">
                <a:latin typeface="Cambria" pitchFamily="18" charset="0"/>
              </a:rPr>
              <a:t>*1+1*2+0.5*-2) </a:t>
            </a:r>
            <a:endParaRPr lang="en-US" sz="3200" b="1" dirty="0" smtClean="0">
              <a:latin typeface="Cambria" pitchFamily="18" charset="0"/>
            </a:endParaRPr>
          </a:p>
          <a:p>
            <a:r>
              <a:rPr lang="en-US" sz="3200" b="1" dirty="0" smtClean="0">
                <a:latin typeface="Cambria" pitchFamily="18" charset="0"/>
              </a:rPr>
              <a:t>                                                      = </a:t>
            </a:r>
            <a:r>
              <a:rPr lang="en-US" sz="3200" b="1" dirty="0">
                <a:latin typeface="Cambria" pitchFamily="18" charset="0"/>
              </a:rPr>
              <a:t>f(1.0) = 1; </a:t>
            </a:r>
            <a:r>
              <a:rPr lang="en-US" sz="3200" b="1" dirty="0" smtClean="0">
                <a:solidFill>
                  <a:srgbClr val="FF0000"/>
                </a:solidFill>
                <a:latin typeface="Cambria" pitchFamily="18" charset="0"/>
              </a:rPr>
              <a:t>but t=0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		INCORRECT </a:t>
            </a:r>
            <a:r>
              <a:rPr lang="en-US" sz="2800" b="1" dirty="0">
                <a:solidFill>
                  <a:srgbClr val="FF0000"/>
                </a:solidFill>
                <a:latin typeface="Cambria" pitchFamily="18" charset="0"/>
              </a:rPr>
              <a:t>CLASSIFICATION</a:t>
            </a:r>
            <a:r>
              <a:rPr lang="en-US" sz="2800" dirty="0">
                <a:latin typeface="Cambria" pitchFamily="18" charset="0"/>
              </a:rPr>
              <a:t>, </a:t>
            </a:r>
            <a:endParaRPr lang="en-US" sz="2800" dirty="0" smtClean="0">
              <a:latin typeface="Cambria" pitchFamily="18" charset="0"/>
            </a:endParaRPr>
          </a:p>
          <a:p>
            <a:r>
              <a:rPr lang="en-US" sz="4400" b="1" dirty="0" smtClean="0">
                <a:latin typeface="Cambria" pitchFamily="18" charset="0"/>
              </a:rPr>
              <a:t>so </a:t>
            </a:r>
            <a:r>
              <a:rPr lang="en-US" sz="4400" b="1" dirty="0">
                <a:latin typeface="Cambria" pitchFamily="18" charset="0"/>
              </a:rPr>
              <a:t>change </a:t>
            </a:r>
            <a:r>
              <a:rPr lang="en-US" sz="4400" b="1" dirty="0" smtClean="0">
                <a:latin typeface="Cambria" pitchFamily="18" charset="0"/>
              </a:rPr>
              <a:t>weights/bias, </a:t>
            </a:r>
          </a:p>
          <a:p>
            <a:r>
              <a:rPr lang="en-US" sz="2800" b="1" dirty="0" err="1" smtClean="0">
                <a:solidFill>
                  <a:srgbClr val="FF0000"/>
                </a:solidFill>
                <a:latin typeface="Cambria" pitchFamily="18" charset="0"/>
              </a:rPr>
              <a:t>Δw</a:t>
            </a:r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ambria" pitchFamily="18" charset="0"/>
              </a:rPr>
              <a:t>= </a:t>
            </a:r>
            <a:r>
              <a:rPr lang="el-GR" sz="2800" b="1" dirty="0">
                <a:solidFill>
                  <a:srgbClr val="FF0000"/>
                </a:solidFill>
                <a:latin typeface="Cambria" pitchFamily="18" charset="0"/>
              </a:rPr>
              <a:t>η</a:t>
            </a:r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(t - 0)X </a:t>
            </a:r>
            <a:r>
              <a:rPr lang="en-US" sz="2800" b="1" dirty="0">
                <a:solidFill>
                  <a:srgbClr val="FF0000"/>
                </a:solidFill>
                <a:latin typeface="Cambria" pitchFamily="18" charset="0"/>
              </a:rPr>
              <a:t>= </a:t>
            </a:r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0.2(0 -1)X </a:t>
            </a:r>
            <a:r>
              <a:rPr lang="en-US" sz="2800" b="1" dirty="0">
                <a:solidFill>
                  <a:srgbClr val="FF0000"/>
                </a:solidFill>
                <a:latin typeface="Cambria" pitchFamily="18" charset="0"/>
              </a:rPr>
              <a:t>= -</a:t>
            </a:r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0.2X; </a:t>
            </a:r>
          </a:p>
          <a:p>
            <a:r>
              <a:rPr lang="en-US" sz="2800" b="1" dirty="0" err="1" smtClean="0">
                <a:solidFill>
                  <a:srgbClr val="FF0000"/>
                </a:solidFill>
                <a:latin typeface="Cambria" pitchFamily="18" charset="0"/>
              </a:rPr>
              <a:t>w</a:t>
            </a:r>
            <a:r>
              <a:rPr lang="en-US" sz="2800" b="1" baseline="-25000" dirty="0" err="1" smtClean="0">
                <a:solidFill>
                  <a:srgbClr val="FF0000"/>
                </a:solidFill>
                <a:latin typeface="Cambria" pitchFamily="18" charset="0"/>
              </a:rPr>
              <a:t>new</a:t>
            </a:r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 =</a:t>
            </a:r>
            <a:r>
              <a:rPr lang="en-US" sz="2800" b="1" dirty="0" err="1" smtClean="0">
                <a:solidFill>
                  <a:srgbClr val="FF0000"/>
                </a:solidFill>
                <a:latin typeface="Cambria" pitchFamily="18" charset="0"/>
              </a:rPr>
              <a:t>w</a:t>
            </a:r>
            <a:r>
              <a:rPr lang="en-US" sz="2800" b="1" baseline="-25000" dirty="0" err="1" smtClean="0">
                <a:solidFill>
                  <a:srgbClr val="FF0000"/>
                </a:solidFill>
                <a:latin typeface="Cambria" pitchFamily="18" charset="0"/>
              </a:rPr>
              <a:t>old</a:t>
            </a:r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 -0.2X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398000" y="3333750"/>
          <a:ext cx="101600" cy="139700"/>
        </p:xfrm>
        <a:graphic>
          <a:graphicData uri="http://schemas.openxmlformats.org/presentationml/2006/ole">
            <p:oleObj spid="_x0000_s4500482" name="Equation" r:id="rId3" imgW="101520" imgH="139680" progId="Equation.DSMT4">
              <p:embed/>
            </p:oleObj>
          </a:graphicData>
        </a:graphic>
      </p:graphicFrame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362200" cy="260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09666" name="Object 2"/>
          <p:cNvGraphicFramePr>
            <a:graphicFrameLocks noChangeAspect="1"/>
          </p:cNvGraphicFramePr>
          <p:nvPr/>
        </p:nvGraphicFramePr>
        <p:xfrm>
          <a:off x="304800" y="457200"/>
          <a:ext cx="8166652" cy="2209800"/>
        </p:xfrm>
        <a:graphic>
          <a:graphicData uri="http://schemas.openxmlformats.org/presentationml/2006/ole">
            <p:oleObj spid="_x0000_s7409666" name="Equation" r:id="rId3" imgW="1955520" imgH="520560" progId="Equation.DSMT4">
              <p:embed/>
            </p:oleObj>
          </a:graphicData>
        </a:graphic>
      </p:graphicFrame>
      <p:graphicFrame>
        <p:nvGraphicFramePr>
          <p:cNvPr id="310278" name="Object 6"/>
          <p:cNvGraphicFramePr>
            <a:graphicFrameLocks noChangeAspect="1"/>
          </p:cNvGraphicFramePr>
          <p:nvPr/>
        </p:nvGraphicFramePr>
        <p:xfrm>
          <a:off x="1752600" y="3352800"/>
          <a:ext cx="5562600" cy="2928388"/>
        </p:xfrm>
        <a:graphic>
          <a:graphicData uri="http://schemas.openxmlformats.org/presentationml/2006/ole">
            <p:oleObj spid="_x0000_s7409667" name="Equation" r:id="rId4" imgW="1206360" imgH="6346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278" name="Object 6"/>
          <p:cNvGraphicFramePr>
            <a:graphicFrameLocks noChangeAspect="1"/>
          </p:cNvGraphicFramePr>
          <p:nvPr/>
        </p:nvGraphicFramePr>
        <p:xfrm>
          <a:off x="1905000" y="0"/>
          <a:ext cx="5124026" cy="1295400"/>
        </p:xfrm>
        <a:graphic>
          <a:graphicData uri="http://schemas.openxmlformats.org/presentationml/2006/ole">
            <p:oleObj spid="_x0000_s22530" name="Equation" r:id="rId3" imgW="1206360" imgH="304560" progId="Equation.DSMT4">
              <p:embed/>
            </p:oleObj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95400"/>
            <a:ext cx="45720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3450" y="1295400"/>
            <a:ext cx="44005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15240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Separating line with initial weights and bias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13716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Separating line with changed weights and bias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0"/>
            <a:ext cx="9144000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P3(-1,-1.5) </a:t>
            </a:r>
            <a:r>
              <a:rPr lang="en-US" sz="2800" b="1" dirty="0"/>
              <a:t>,  </a:t>
            </a:r>
            <a:r>
              <a:rPr lang="en-US" sz="2800" b="1" dirty="0" smtClean="0"/>
              <a:t>t=0, x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 -1, x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 = -1.5, b = -</a:t>
            </a:r>
            <a:r>
              <a:rPr lang="en-US" sz="2800" b="1" dirty="0"/>
              <a:t>0.2, w</a:t>
            </a:r>
            <a:r>
              <a:rPr lang="en-US" sz="2800" b="1" baseline="-25000" dirty="0"/>
              <a:t>1</a:t>
            </a:r>
            <a:r>
              <a:rPr lang="en-US" sz="2800" b="1" dirty="0"/>
              <a:t> </a:t>
            </a:r>
            <a:r>
              <a:rPr lang="en-US" sz="2800" b="1" dirty="0" smtClean="0"/>
              <a:t>= 0.6</a:t>
            </a:r>
            <a:r>
              <a:rPr lang="en-US" sz="2800" b="1" dirty="0"/>
              <a:t>,  w</a:t>
            </a:r>
            <a:r>
              <a:rPr lang="en-US" sz="2800" b="1" baseline="-25000" dirty="0"/>
              <a:t>2</a:t>
            </a:r>
            <a:r>
              <a:rPr lang="en-US" sz="2800" b="1" dirty="0"/>
              <a:t> </a:t>
            </a:r>
            <a:r>
              <a:rPr lang="en-US" sz="2800" b="1" dirty="0" smtClean="0"/>
              <a:t>= 0.9</a:t>
            </a:r>
            <a:endParaRPr lang="en-US" sz="2800" b="1" dirty="0"/>
          </a:p>
          <a:p>
            <a:endParaRPr lang="en-US" sz="2800" b="1" dirty="0" smtClean="0"/>
          </a:p>
          <a:p>
            <a:r>
              <a:rPr lang="en-US" sz="2800" b="1" dirty="0" smtClean="0"/>
              <a:t>Output = y </a:t>
            </a:r>
            <a:r>
              <a:rPr lang="en-US" sz="2800" b="1" dirty="0"/>
              <a:t>= f(bx</a:t>
            </a:r>
            <a:r>
              <a:rPr lang="en-US" sz="2800" b="1" baseline="-25000" dirty="0"/>
              <a:t>0</a:t>
            </a:r>
            <a:r>
              <a:rPr lang="en-US" sz="2800" b="1" dirty="0"/>
              <a:t>+ w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+w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 smtClean="0"/>
              <a:t>)</a:t>
            </a:r>
          </a:p>
          <a:p>
            <a:r>
              <a:rPr lang="en-US" sz="2800" b="1" dirty="0" smtClean="0"/>
              <a:t>                    = </a:t>
            </a:r>
            <a:r>
              <a:rPr lang="en-US" sz="2800" b="1" dirty="0"/>
              <a:t>f( -0.2</a:t>
            </a:r>
            <a:r>
              <a:rPr lang="en-US" sz="2800" b="1" dirty="0">
                <a:latin typeface="Cambria" pitchFamily="18" charset="0"/>
              </a:rPr>
              <a:t>*1+0.6*(-1)+0.9</a:t>
            </a:r>
            <a:r>
              <a:rPr lang="en-US" sz="2800" b="1" dirty="0" smtClean="0">
                <a:latin typeface="Cambria" pitchFamily="18" charset="0"/>
              </a:rPr>
              <a:t>*(-</a:t>
            </a:r>
            <a:r>
              <a:rPr lang="en-US" sz="2800" b="1" dirty="0">
                <a:latin typeface="Cambria" pitchFamily="18" charset="0"/>
              </a:rPr>
              <a:t>1.5)=f(-2.15)=0</a:t>
            </a:r>
          </a:p>
          <a:p>
            <a:endParaRPr lang="en-US" sz="2800" b="1" dirty="0" smtClean="0">
              <a:latin typeface="Cambria" pitchFamily="18" charset="0"/>
            </a:endParaRPr>
          </a:p>
          <a:p>
            <a:r>
              <a:rPr lang="en-US" sz="2800" b="1" dirty="0" smtClean="0">
                <a:latin typeface="Cambria" pitchFamily="18" charset="0"/>
              </a:rPr>
              <a:t>t=“0”  </a:t>
            </a:r>
            <a:r>
              <a:rPr lang="en-US" sz="2800" b="1" dirty="0">
                <a:solidFill>
                  <a:srgbClr val="FF0000"/>
                </a:solidFill>
                <a:latin typeface="Cambria" pitchFamily="18" charset="0"/>
              </a:rPr>
              <a:t>CORRECT CLASSIFICATION</a:t>
            </a:r>
            <a:r>
              <a:rPr lang="en-US" sz="2800" b="1" dirty="0">
                <a:latin typeface="Cambria" pitchFamily="18" charset="0"/>
              </a:rPr>
              <a:t>, so NO change in weights/biases</a:t>
            </a:r>
            <a:endParaRPr lang="en-US" b="1" dirty="0"/>
          </a:p>
          <a:p>
            <a:endParaRPr lang="en-US" dirty="0"/>
          </a:p>
        </p:txBody>
      </p:sp>
      <p:pic>
        <p:nvPicPr>
          <p:cNvPr id="71823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4024" y="2743200"/>
            <a:ext cx="603997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0"/>
            <a:ext cx="9144000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P4(-2,-1) </a:t>
            </a:r>
            <a:r>
              <a:rPr lang="en-US" sz="2800" b="1" dirty="0" smtClean="0">
                <a:solidFill>
                  <a:srgbClr val="FF0000"/>
                </a:solidFill>
              </a:rPr>
              <a:t>, t=0</a:t>
            </a:r>
            <a:r>
              <a:rPr lang="en-US" sz="2800" b="1" dirty="0" smtClean="0"/>
              <a:t>, x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 -2, x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 = -1, b = -0.2, w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 = 0.6,  w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 = 0.9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dirty="0" smtClean="0"/>
          </a:p>
          <a:p>
            <a:r>
              <a:rPr lang="en-US" sz="2800" b="1" dirty="0" smtClean="0"/>
              <a:t>Output= </a:t>
            </a:r>
            <a:r>
              <a:rPr lang="en-US" sz="2800" b="1" dirty="0"/>
              <a:t>y= f( -0.2</a:t>
            </a:r>
            <a:r>
              <a:rPr lang="en-US" sz="2800" b="1" dirty="0" smtClean="0">
                <a:latin typeface="Cambria" pitchFamily="18" charset="0"/>
              </a:rPr>
              <a:t>*(1)+0.6*(-2) +</a:t>
            </a:r>
            <a:r>
              <a:rPr lang="en-US" sz="2800" b="1" dirty="0">
                <a:latin typeface="Cambria" pitchFamily="18" charset="0"/>
              </a:rPr>
              <a:t>0.9</a:t>
            </a:r>
            <a:r>
              <a:rPr lang="en-US" sz="2800" b="1" dirty="0" smtClean="0">
                <a:latin typeface="Cambria" pitchFamily="18" charset="0"/>
              </a:rPr>
              <a:t>*(-</a:t>
            </a:r>
            <a:r>
              <a:rPr lang="en-US" sz="2800" b="1" dirty="0">
                <a:latin typeface="Cambria" pitchFamily="18" charset="0"/>
              </a:rPr>
              <a:t>1</a:t>
            </a:r>
            <a:r>
              <a:rPr lang="en-US" sz="2800" b="1" dirty="0" smtClean="0">
                <a:latin typeface="Cambria" pitchFamily="18" charset="0"/>
              </a:rPr>
              <a:t>) )=</a:t>
            </a:r>
            <a:r>
              <a:rPr lang="en-US" sz="2800" b="1" dirty="0">
                <a:latin typeface="Cambria" pitchFamily="18" charset="0"/>
              </a:rPr>
              <a:t>f(-2.3)=</a:t>
            </a:r>
            <a:r>
              <a:rPr lang="en-US" sz="2800" b="1" dirty="0" smtClean="0">
                <a:latin typeface="Cambria" pitchFamily="18" charset="0"/>
              </a:rPr>
              <a:t>0 =t</a:t>
            </a:r>
            <a:endParaRPr lang="en-US" sz="2800" b="1" dirty="0">
              <a:latin typeface="Cambria" pitchFamily="18" charset="0"/>
            </a:endParaRPr>
          </a:p>
          <a:p>
            <a:r>
              <a:rPr lang="en-US" sz="2800" b="1" dirty="0" smtClean="0">
                <a:latin typeface="Cambria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CORRECT </a:t>
            </a:r>
            <a:r>
              <a:rPr lang="en-US" sz="2800" b="1" dirty="0">
                <a:solidFill>
                  <a:srgbClr val="FF0000"/>
                </a:solidFill>
                <a:latin typeface="Cambria" pitchFamily="18" charset="0"/>
              </a:rPr>
              <a:t>CLASSIFICATION</a:t>
            </a:r>
            <a:r>
              <a:rPr lang="en-US" sz="2800" b="1" dirty="0">
                <a:latin typeface="Cambria" pitchFamily="18" charset="0"/>
              </a:rPr>
              <a:t>, so NO change in weights/biases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199" y="2167346"/>
            <a:ext cx="6885253" cy="4690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1" name="Picture 2" descr="http://www.paleotechnologist.net/wp-content/uploads/2011/02/A_AND_NOT_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350520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0"/>
            <a:ext cx="8991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Calibri" pitchFamily="34" charset="0"/>
              </a:rPr>
              <a:t>A AND-NOT B   gate calculates the function ‘A AND NOT B’.</a:t>
            </a:r>
          </a:p>
        </p:txBody>
      </p:sp>
      <p:pic>
        <p:nvPicPr>
          <p:cNvPr id="20480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143000"/>
            <a:ext cx="460851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74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5275" y="3886200"/>
            <a:ext cx="50387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74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733800"/>
            <a:ext cx="31718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4572000"/>
            <a:ext cx="5524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4800" y="2743200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LINEARLY SEPARABLE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74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74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74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74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0"/>
            <a:ext cx="9144000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P5(-2,1</a:t>
            </a:r>
            <a:r>
              <a:rPr lang="en-US" sz="2800" b="1" dirty="0" smtClean="0">
                <a:solidFill>
                  <a:srgbClr val="FF0000"/>
                </a:solidFill>
              </a:rPr>
              <a:t>),  t=1</a:t>
            </a:r>
            <a:r>
              <a:rPr lang="en-US" sz="2800" b="1" dirty="0" smtClean="0"/>
              <a:t>, x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 -2, x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 = 1, b = -0.2, w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 = 0.6,  w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 = 0.9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/>
              <a:t>Output: </a:t>
            </a:r>
            <a:r>
              <a:rPr lang="en-US" sz="2800" b="1" dirty="0" smtClean="0"/>
              <a:t>y = </a:t>
            </a:r>
            <a:r>
              <a:rPr lang="en-US" sz="2800" b="1" dirty="0"/>
              <a:t>f( -</a:t>
            </a:r>
            <a:r>
              <a:rPr lang="en-US" sz="2800" b="1" dirty="0" smtClean="0"/>
              <a:t>0.2</a:t>
            </a:r>
            <a:r>
              <a:rPr lang="en-US" sz="2800" b="1" dirty="0" smtClean="0">
                <a:latin typeface="Cambria" pitchFamily="18" charset="0"/>
              </a:rPr>
              <a:t>(1)+0.6</a:t>
            </a:r>
            <a:r>
              <a:rPr lang="en-US" sz="2800" b="1" dirty="0">
                <a:latin typeface="Cambria" pitchFamily="18" charset="0"/>
              </a:rPr>
              <a:t>(</a:t>
            </a:r>
            <a:r>
              <a:rPr lang="en-US" sz="2800" b="1" dirty="0" smtClean="0">
                <a:latin typeface="Cambria" pitchFamily="18" charset="0"/>
              </a:rPr>
              <a:t>-2)+0.9(1) ) = f(-</a:t>
            </a:r>
            <a:r>
              <a:rPr lang="en-US" sz="2800" b="1" dirty="0">
                <a:latin typeface="Cambria" pitchFamily="18" charset="0"/>
              </a:rPr>
              <a:t>0.5</a:t>
            </a:r>
            <a:r>
              <a:rPr lang="en-US" sz="2800" b="1" dirty="0" smtClean="0">
                <a:latin typeface="Cambria" pitchFamily="18" charset="0"/>
              </a:rPr>
              <a:t>) = 0</a:t>
            </a:r>
            <a:endParaRPr lang="en-US" sz="2800" b="1" dirty="0">
              <a:latin typeface="Cambria" pitchFamily="18" charset="0"/>
            </a:endParaRPr>
          </a:p>
          <a:p>
            <a:r>
              <a:rPr lang="en-US" sz="2800" b="1" dirty="0" smtClean="0">
                <a:latin typeface="Cambria" pitchFamily="18" charset="0"/>
              </a:rPr>
              <a:t>Target=“</a:t>
            </a:r>
            <a:r>
              <a:rPr lang="en-US" sz="2800" b="1" dirty="0">
                <a:latin typeface="Cambria" pitchFamily="18" charset="0"/>
              </a:rPr>
              <a:t>1” </a:t>
            </a:r>
            <a:r>
              <a:rPr lang="en-US" sz="2800" b="1" dirty="0" smtClean="0">
                <a:latin typeface="Cambria" pitchFamily="18" charset="0"/>
              </a:rPr>
              <a:t> for”+”  </a:t>
            </a:r>
            <a:r>
              <a:rPr lang="en-US" sz="2400" b="1" dirty="0" smtClean="0">
                <a:solidFill>
                  <a:srgbClr val="FF0000"/>
                </a:solidFill>
                <a:latin typeface="Cambria" pitchFamily="18" charset="0"/>
              </a:rPr>
              <a:t>INCORRECT CLASSIFICATION</a:t>
            </a:r>
            <a:r>
              <a:rPr lang="en-US" sz="2800" b="1" dirty="0">
                <a:latin typeface="Cambria" pitchFamily="18" charset="0"/>
              </a:rPr>
              <a:t>, so change in weights/biases</a:t>
            </a:r>
            <a:endParaRPr lang="en-US" b="1" dirty="0"/>
          </a:p>
          <a:p>
            <a:endParaRPr lang="en-US" dirty="0"/>
          </a:p>
        </p:txBody>
      </p:sp>
      <p:pic>
        <p:nvPicPr>
          <p:cNvPr id="71792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797301"/>
            <a:ext cx="4429125" cy="4060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10690" name="Object 2"/>
          <p:cNvGraphicFramePr>
            <a:graphicFrameLocks noChangeAspect="1"/>
          </p:cNvGraphicFramePr>
          <p:nvPr/>
        </p:nvGraphicFramePr>
        <p:xfrm>
          <a:off x="457200" y="0"/>
          <a:ext cx="2492375" cy="2209800"/>
        </p:xfrm>
        <a:graphic>
          <a:graphicData uri="http://schemas.openxmlformats.org/presentationml/2006/ole">
            <p:oleObj spid="_x0000_s7410690" name="Equation" r:id="rId3" imgW="596880" imgH="520560" progId="Equation.DSMT4">
              <p:embed/>
            </p:oleObj>
          </a:graphicData>
        </a:graphic>
      </p:graphicFrame>
      <p:graphicFrame>
        <p:nvGraphicFramePr>
          <p:cNvPr id="7410691" name="Object 3"/>
          <p:cNvGraphicFramePr>
            <a:graphicFrameLocks noChangeAspect="1"/>
          </p:cNvGraphicFramePr>
          <p:nvPr/>
        </p:nvGraphicFramePr>
        <p:xfrm>
          <a:off x="176213" y="2590800"/>
          <a:ext cx="8485187" cy="2803525"/>
        </p:xfrm>
        <a:graphic>
          <a:graphicData uri="http://schemas.openxmlformats.org/presentationml/2006/ole">
            <p:oleObj spid="_x0000_s7410691" name="Equation" r:id="rId4" imgW="2031840" imgH="6602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3"/>
          <p:cNvGraphicFramePr>
            <a:graphicFrameLocks noChangeAspect="1"/>
          </p:cNvGraphicFramePr>
          <p:nvPr/>
        </p:nvGraphicFramePr>
        <p:xfrm>
          <a:off x="1425575" y="0"/>
          <a:ext cx="3168650" cy="2141538"/>
        </p:xfrm>
        <a:graphic>
          <a:graphicData uri="http://schemas.openxmlformats.org/presentationml/2006/ole">
            <p:oleObj spid="_x0000_s23554" name="Equation" r:id="rId3" imgW="901440" imgH="609480" progId="Equation.DSMT4">
              <p:embed/>
            </p:oleObj>
          </a:graphicData>
        </a:graphic>
      </p:graphicFrame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3360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1"/>
            <a:ext cx="9144000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P6(1.5</a:t>
            </a:r>
            <a:r>
              <a:rPr lang="en-US" sz="2800" b="1" dirty="0" smtClean="0">
                <a:solidFill>
                  <a:srgbClr val="FF0000"/>
                </a:solidFill>
              </a:rPr>
              <a:t>,-0.5) t=1</a:t>
            </a:r>
            <a:r>
              <a:rPr lang="en-US" sz="2800" b="1" dirty="0" smtClean="0"/>
              <a:t>, x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= 1.5, x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 =-0.5, b =0, w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 = 0.2,  w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 = 1.1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/>
              <a:t>Output: y= f( </a:t>
            </a:r>
            <a:r>
              <a:rPr lang="en-US" sz="2800" b="1" dirty="0" smtClean="0"/>
              <a:t>0(</a:t>
            </a:r>
            <a:r>
              <a:rPr lang="en-US" sz="2800" b="1" dirty="0" smtClean="0">
                <a:latin typeface="Cambria" pitchFamily="18" charset="0"/>
              </a:rPr>
              <a:t>1)+0.2(1.5) +1.1(-0.5</a:t>
            </a:r>
            <a:r>
              <a:rPr lang="en-US" sz="2800" b="1" dirty="0">
                <a:latin typeface="Cambria" pitchFamily="18" charset="0"/>
              </a:rPr>
              <a:t>))=f(-0.2)=0</a:t>
            </a:r>
          </a:p>
          <a:p>
            <a:r>
              <a:rPr lang="en-US" sz="2800" b="1" dirty="0">
                <a:latin typeface="Cambria" pitchFamily="18" charset="0"/>
              </a:rPr>
              <a:t>Output should be “1” for”+”)  </a:t>
            </a:r>
            <a:r>
              <a:rPr lang="en-US" sz="2800" b="1" dirty="0">
                <a:solidFill>
                  <a:srgbClr val="FF0000"/>
                </a:solidFill>
                <a:latin typeface="Cambria" pitchFamily="18" charset="0"/>
              </a:rPr>
              <a:t>INCORRECT CLASSIFICATION,</a:t>
            </a:r>
            <a:r>
              <a:rPr lang="en-US" sz="2800" b="1" dirty="0">
                <a:latin typeface="Cambria" pitchFamily="18" charset="0"/>
              </a:rPr>
              <a:t> so change in weights/biases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71843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560923"/>
            <a:ext cx="5572125" cy="4297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10690" name="Object 2"/>
          <p:cNvGraphicFramePr>
            <a:graphicFrameLocks noChangeAspect="1"/>
          </p:cNvGraphicFramePr>
          <p:nvPr/>
        </p:nvGraphicFramePr>
        <p:xfrm>
          <a:off x="588963" y="0"/>
          <a:ext cx="2227262" cy="2209800"/>
        </p:xfrm>
        <a:graphic>
          <a:graphicData uri="http://schemas.openxmlformats.org/presentationml/2006/ole">
            <p:oleObj spid="_x0000_s7411714" name="Equation" r:id="rId3" imgW="533160" imgH="520560" progId="Equation.DSMT4">
              <p:embed/>
            </p:oleObj>
          </a:graphicData>
        </a:graphic>
      </p:graphicFrame>
      <p:graphicFrame>
        <p:nvGraphicFramePr>
          <p:cNvPr id="7410691" name="Object 3"/>
          <p:cNvGraphicFramePr>
            <a:graphicFrameLocks noChangeAspect="1"/>
          </p:cNvGraphicFramePr>
          <p:nvPr/>
        </p:nvGraphicFramePr>
        <p:xfrm>
          <a:off x="101600" y="2590800"/>
          <a:ext cx="8788400" cy="2803525"/>
        </p:xfrm>
        <a:graphic>
          <a:graphicData uri="http://schemas.openxmlformats.org/presentationml/2006/ole">
            <p:oleObj spid="_x0000_s7411715" name="Equation" r:id="rId4" imgW="2197080" imgH="6602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4"/>
          <p:cNvGraphicFramePr>
            <a:graphicFrameLocks noChangeAspect="1"/>
          </p:cNvGraphicFramePr>
          <p:nvPr/>
        </p:nvGraphicFramePr>
        <p:xfrm>
          <a:off x="381000" y="0"/>
          <a:ext cx="3481388" cy="2141538"/>
        </p:xfrm>
        <a:graphic>
          <a:graphicData uri="http://schemas.openxmlformats.org/presentationml/2006/ole">
            <p:oleObj spid="_x0000_s24578" name="Equation" r:id="rId3" imgW="990360" imgH="609480" progId="Equation.DSMT4">
              <p:embed/>
            </p:oleObj>
          </a:graphicData>
        </a:graphic>
      </p:graphicFrame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4572000" y="228600"/>
            <a:ext cx="4572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CORRECT CLASSIFICATION AFTER SIXTH POINT IS GIVEN</a:t>
            </a:r>
          </a:p>
        </p:txBody>
      </p:sp>
      <p:pic>
        <p:nvPicPr>
          <p:cNvPr id="3482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68538"/>
            <a:ext cx="4267200" cy="458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 cstate="print">
            <a:lum bright="22000"/>
          </a:blip>
          <a:srcRect/>
          <a:stretch>
            <a:fillRect/>
          </a:stretch>
        </p:blipFill>
        <p:spPr bwMode="auto">
          <a:xfrm>
            <a:off x="4343400" y="2286000"/>
            <a:ext cx="4800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TextBox 1"/>
          <p:cNvSpPr txBox="1">
            <a:spLocks noChangeArrowheads="1"/>
          </p:cNvSpPr>
          <p:nvPr/>
        </p:nvSpPr>
        <p:spPr bwMode="auto">
          <a:xfrm>
            <a:off x="0" y="1219200"/>
            <a:ext cx="9144000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600"/>
              <a:t>Fundamentals of Neural Networks, </a:t>
            </a:r>
          </a:p>
          <a:p>
            <a:r>
              <a:rPr lang="en-US" sz="6600"/>
              <a:t>by </a:t>
            </a:r>
          </a:p>
          <a:p>
            <a:endParaRPr lang="en-US" sz="6600"/>
          </a:p>
          <a:p>
            <a:r>
              <a:rPr lang="en-US" sz="6600"/>
              <a:t>Laurene Fausett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0" y="3276600"/>
            <a:ext cx="91440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b="1" dirty="0">
                <a:latin typeface="Calibri" pitchFamily="34" charset="0"/>
              </a:rPr>
              <a:t>A </a:t>
            </a:r>
            <a:r>
              <a:rPr lang="en-US" sz="2800" b="1" dirty="0" err="1">
                <a:latin typeface="Calibri" pitchFamily="34" charset="0"/>
              </a:rPr>
              <a:t>Perceptron</a:t>
            </a:r>
            <a:r>
              <a:rPr lang="en-US" sz="2800" b="1" dirty="0">
                <a:latin typeface="Calibri" pitchFamily="34" charset="0"/>
              </a:rPr>
              <a:t> for the 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AND</a:t>
            </a:r>
            <a:r>
              <a:rPr lang="en-US" sz="2800" b="1" dirty="0">
                <a:latin typeface="Calibri" pitchFamily="34" charset="0"/>
              </a:rPr>
              <a:t> </a:t>
            </a:r>
            <a:r>
              <a:rPr lang="en-US" sz="2800" b="1" dirty="0" smtClean="0">
                <a:latin typeface="Calibri" pitchFamily="34" charset="0"/>
              </a:rPr>
              <a:t>function:</a:t>
            </a:r>
            <a:endParaRPr lang="en-US" sz="2800" b="1" dirty="0">
              <a:latin typeface="Calibri" pitchFamily="34" charset="0"/>
            </a:endParaRPr>
          </a:p>
          <a:p>
            <a:pPr marL="285750" indent="-285750"/>
            <a:endParaRPr lang="en-US" sz="2800" b="1" dirty="0"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>
                <a:latin typeface="Calibri" pitchFamily="34" charset="0"/>
              </a:rPr>
              <a:t>Binary inputs ( 0/1)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Bipolar targets ( 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1)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Initial weights and bias equal to 0</a:t>
            </a:r>
            <a:r>
              <a:rPr lang="en-US" sz="2800" b="1" dirty="0">
                <a:latin typeface="Calibri" pitchFamily="34" charset="0"/>
              </a:rPr>
              <a:t>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>
                <a:latin typeface="Calibri" pitchFamily="34" charset="0"/>
              </a:rPr>
              <a:t>threshold = ±0.2 = </a:t>
            </a:r>
            <a:r>
              <a:rPr lang="en-US" sz="2800" b="1" dirty="0">
                <a:latin typeface="Calibri" pitchFamily="34" charset="0"/>
                <a:sym typeface="Symbol" pitchFamily="18" charset="2"/>
              </a:rPr>
              <a:t>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>
                <a:latin typeface="Calibri" pitchFamily="34" charset="0"/>
                <a:sym typeface="Symbol" pitchFamily="18" charset="2"/>
              </a:rPr>
              <a:t>Learning rate =1</a:t>
            </a:r>
            <a:endParaRPr lang="en-US" sz="2800" b="1" dirty="0">
              <a:latin typeface="Calibri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66800" y="0"/>
          <a:ext cx="4343400" cy="265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</a:tblGrid>
              <a:tr h="45216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x</a:t>
                      </a:r>
                      <a:r>
                        <a:rPr lang="en-US" sz="2800" b="1" baseline="-25000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x</a:t>
                      </a:r>
                      <a:r>
                        <a:rPr lang="en-US" sz="2800" b="1" baseline="-25000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y</a:t>
                      </a:r>
                      <a:endParaRPr lang="en-US" sz="2800" b="1" dirty="0"/>
                    </a:p>
                  </a:txBody>
                  <a:tcPr/>
                </a:tc>
              </a:tr>
              <a:tr h="5840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45216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-1</a:t>
                      </a:r>
                      <a:endParaRPr lang="en-US" sz="2800" b="1" dirty="0"/>
                    </a:p>
                  </a:txBody>
                  <a:tcPr/>
                </a:tc>
              </a:tr>
              <a:tr h="45216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-1</a:t>
                      </a:r>
                      <a:endParaRPr lang="en-US" sz="2800" b="1" dirty="0"/>
                    </a:p>
                  </a:txBody>
                  <a:tcPr/>
                </a:tc>
              </a:tr>
              <a:tr h="45216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-1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5326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381000"/>
            <a:ext cx="22574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2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3990975"/>
            <a:ext cx="299085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2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32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32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32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8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457200"/>
            <a:ext cx="4648200" cy="445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68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4876800"/>
            <a:ext cx="6247867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8" name="TextBox 5"/>
          <p:cNvSpPr txBox="1">
            <a:spLocks noChangeArrowheads="1"/>
          </p:cNvSpPr>
          <p:nvPr/>
        </p:nvSpPr>
        <p:spPr bwMode="auto">
          <a:xfrm>
            <a:off x="0" y="5473005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This </a:t>
            </a:r>
            <a:r>
              <a:rPr lang="en-US" sz="2800" b="1" dirty="0" err="1" smtClean="0"/>
              <a:t>Perceptron</a:t>
            </a:r>
            <a:r>
              <a:rPr lang="en-US" sz="2800" b="1" dirty="0" smtClean="0"/>
              <a:t> learning rule is</a:t>
            </a:r>
          </a:p>
          <a:p>
            <a:pPr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FF0000"/>
                </a:solidFill>
              </a:rPr>
              <a:t>initial weight matrix  could be zero or random</a:t>
            </a:r>
            <a:endParaRPr lang="en-US" sz="2800" b="1" dirty="0" smtClean="0"/>
          </a:p>
          <a:p>
            <a:endParaRPr lang="en-US" sz="2800" b="1" dirty="0" smtClean="0"/>
          </a:p>
        </p:txBody>
      </p:sp>
      <p:pic>
        <p:nvPicPr>
          <p:cNvPr id="41369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410200"/>
            <a:ext cx="2209801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6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267200" y="2667000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latin typeface="Calibri" pitchFamily="34" charset="0"/>
              </a:rPr>
              <a:t>Rule Given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2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2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2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2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1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4525963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The  </a:t>
            </a:r>
            <a:r>
              <a:rPr lang="en-US" sz="3600" b="1" dirty="0" smtClean="0">
                <a:solidFill>
                  <a:srgbClr val="FF0000"/>
                </a:solidFill>
              </a:rPr>
              <a:t>single layer </a:t>
            </a:r>
            <a:r>
              <a:rPr lang="en-US" sz="3600" b="1" dirty="0" err="1" smtClean="0">
                <a:solidFill>
                  <a:srgbClr val="FF0000"/>
                </a:solidFill>
              </a:rPr>
              <a:t>perceptron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smtClean="0"/>
              <a:t>is a supervised learning algorithm that </a:t>
            </a:r>
            <a:r>
              <a:rPr lang="en-US" sz="3600" b="1" dirty="0" smtClean="0">
                <a:solidFill>
                  <a:srgbClr val="FF0000"/>
                </a:solidFill>
              </a:rPr>
              <a:t>only </a:t>
            </a:r>
            <a:r>
              <a:rPr lang="en-US" sz="3600" b="1" dirty="0" smtClean="0"/>
              <a:t>works on </a:t>
            </a:r>
            <a:r>
              <a:rPr lang="en-US" sz="3600" b="1" dirty="0" smtClean="0">
                <a:solidFill>
                  <a:srgbClr val="FF0000"/>
                </a:solidFill>
              </a:rPr>
              <a:t>linearly separable data</a:t>
            </a:r>
            <a:r>
              <a:rPr lang="en-US" altLang="ko-KR" sz="4000" b="1" dirty="0" smtClean="0">
                <a:ea typeface="Gulim" pitchFamily="34" charset="-127"/>
              </a:rPr>
              <a:t> </a:t>
            </a:r>
          </a:p>
          <a:p>
            <a:r>
              <a:rPr lang="en-US" altLang="ko-KR" sz="3600" b="1" dirty="0" smtClean="0">
                <a:ea typeface="Gulim" pitchFamily="34" charset="-127"/>
              </a:rPr>
              <a:t>Making a </a:t>
            </a:r>
            <a:r>
              <a:rPr lang="en-US" altLang="ko-KR" sz="3600" b="1" dirty="0" err="1" smtClean="0">
                <a:ea typeface="Gulim" pitchFamily="34" charset="-127"/>
              </a:rPr>
              <a:t>Perceptron</a:t>
            </a:r>
            <a:r>
              <a:rPr lang="en-US" altLang="ko-KR" sz="3600" b="1" dirty="0" smtClean="0">
                <a:ea typeface="Gulim" pitchFamily="34" charset="-127"/>
              </a:rPr>
              <a:t> Learn involves  arriving at the weights w</a:t>
            </a:r>
            <a:r>
              <a:rPr lang="en-US" altLang="ko-KR" sz="3600" b="1" baseline="-25000" dirty="0" smtClean="0">
                <a:ea typeface="Gulim" pitchFamily="34" charset="-127"/>
              </a:rPr>
              <a:t>0</a:t>
            </a:r>
            <a:r>
              <a:rPr lang="en-US" altLang="ko-KR" sz="3600" b="1" dirty="0" smtClean="0">
                <a:ea typeface="Gulim" pitchFamily="34" charset="-127"/>
              </a:rPr>
              <a:t>, w</a:t>
            </a:r>
            <a:r>
              <a:rPr lang="en-US" altLang="ko-KR" sz="3600" b="1" baseline="-25000" dirty="0" smtClean="0">
                <a:ea typeface="Gulim" pitchFamily="34" charset="-127"/>
              </a:rPr>
              <a:t>1</a:t>
            </a:r>
            <a:r>
              <a:rPr lang="en-US" altLang="ko-KR" sz="3600" b="1" dirty="0" smtClean="0">
                <a:ea typeface="Gulim" pitchFamily="34" charset="-127"/>
              </a:rPr>
              <a:t>,…, </a:t>
            </a:r>
            <a:r>
              <a:rPr lang="en-US" altLang="ko-KR" sz="3600" b="1" dirty="0" err="1" smtClean="0">
                <a:ea typeface="Gulim" pitchFamily="34" charset="-127"/>
              </a:rPr>
              <a:t>w</a:t>
            </a:r>
            <a:r>
              <a:rPr lang="en-US" altLang="ko-KR" sz="3600" b="1" baseline="-25000" dirty="0" err="1" smtClean="0">
                <a:ea typeface="Gulim" pitchFamily="34" charset="-127"/>
              </a:rPr>
              <a:t>n</a:t>
            </a:r>
            <a:r>
              <a:rPr lang="en-US" altLang="ko-KR" sz="3600" b="1" dirty="0" smtClean="0">
                <a:ea typeface="Gulim" pitchFamily="34" charset="-127"/>
              </a:rPr>
              <a:t>.</a:t>
            </a:r>
            <a:endParaRPr lang="en-US" altLang="ko-KR" sz="4000" b="1" dirty="0" smtClean="0">
              <a:ea typeface="Gulim" pitchFamily="34" charset="-127"/>
            </a:endParaRPr>
          </a:p>
          <a:p>
            <a:endParaRPr lang="en-US" sz="4000" b="1" dirty="0" smtClean="0"/>
          </a:p>
        </p:txBody>
      </p:sp>
      <p:pic>
        <p:nvPicPr>
          <p:cNvPr id="1172482" name="Picture 2" descr="Image result for perceptron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00399"/>
            <a:ext cx="9144000" cy="3657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2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2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1"/>
          <p:cNvSpPr>
            <a:spLocks noChangeArrowheads="1"/>
          </p:cNvSpPr>
          <p:nvPr/>
        </p:nvSpPr>
        <p:spPr bwMode="auto">
          <a:xfrm>
            <a:off x="0" y="609600"/>
            <a:ext cx="9144000" cy="60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400" b="1" dirty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</a:t>
            </a:r>
            <a:r>
              <a:rPr lang="en-US" altLang="ko-KR" sz="4400" b="1" i="1" dirty="0" err="1">
                <a:solidFill>
                  <a:srgbClr val="FF0000"/>
                </a:solidFill>
                <a:ea typeface="Gulim" pitchFamily="34" charset="-127"/>
              </a:rPr>
              <a:t>w</a:t>
            </a:r>
            <a:r>
              <a:rPr lang="en-US" altLang="ko-KR" sz="4400" b="1" i="1" baseline="-25000" dirty="0" err="1">
                <a:solidFill>
                  <a:srgbClr val="FF0000"/>
                </a:solidFill>
                <a:ea typeface="Gulim" pitchFamily="34" charset="-127"/>
              </a:rPr>
              <a:t>i</a:t>
            </a:r>
            <a:r>
              <a:rPr lang="en-US" altLang="ko-KR" sz="4400" b="1" i="1" baseline="-25000" dirty="0">
                <a:solidFill>
                  <a:srgbClr val="FF0000"/>
                </a:solidFill>
                <a:ea typeface="Gulim" pitchFamily="34" charset="-127"/>
              </a:rPr>
              <a:t> </a:t>
            </a:r>
            <a:r>
              <a:rPr lang="en-US" altLang="ko-KR" sz="4400" b="1" dirty="0">
                <a:solidFill>
                  <a:srgbClr val="FF0000"/>
                </a:solidFill>
                <a:ea typeface="Gulim" pitchFamily="34" charset="-127"/>
              </a:rPr>
              <a:t>= </a:t>
            </a:r>
            <a:r>
              <a:rPr lang="en-US" altLang="ko-KR" sz="4400" b="1" dirty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</a:t>
            </a:r>
            <a:r>
              <a:rPr lang="en-US" altLang="ko-KR" sz="4400" b="1" dirty="0">
                <a:solidFill>
                  <a:srgbClr val="FF0000"/>
                </a:solidFill>
                <a:ea typeface="Gulim" pitchFamily="34" charset="-127"/>
              </a:rPr>
              <a:t>t </a:t>
            </a:r>
            <a:r>
              <a:rPr lang="en-US" altLang="ko-KR" sz="4400" b="1" i="1" dirty="0">
                <a:solidFill>
                  <a:srgbClr val="FF0000"/>
                </a:solidFill>
                <a:ea typeface="Gulim" pitchFamily="34" charset="-127"/>
              </a:rPr>
              <a:t>x</a:t>
            </a:r>
            <a:r>
              <a:rPr lang="en-US" altLang="ko-KR" sz="4400" b="1" i="1" baseline="-25000" dirty="0">
                <a:solidFill>
                  <a:srgbClr val="FF0000"/>
                </a:solidFill>
                <a:ea typeface="Gulim" pitchFamily="34" charset="-127"/>
              </a:rPr>
              <a:t>i   </a:t>
            </a:r>
            <a:r>
              <a:rPr lang="en-US" altLang="ko-KR" sz="4400" b="1" i="1" dirty="0">
                <a:solidFill>
                  <a:srgbClr val="FF0000"/>
                </a:solidFill>
                <a:ea typeface="Gulim" pitchFamily="34" charset="-127"/>
              </a:rPr>
              <a:t> ; if </a:t>
            </a:r>
            <a:r>
              <a:rPr lang="en-US" altLang="ko-KR" sz="4400" b="1" dirty="0">
                <a:solidFill>
                  <a:srgbClr val="FF0000"/>
                </a:solidFill>
                <a:ea typeface="Gulim" pitchFamily="34" charset="-127"/>
              </a:rPr>
              <a:t>(</a:t>
            </a:r>
            <a:r>
              <a:rPr lang="en-US" altLang="ko-KR" sz="4400" b="1" i="1" dirty="0">
                <a:solidFill>
                  <a:srgbClr val="FF0000"/>
                </a:solidFill>
                <a:ea typeface="Gulim" pitchFamily="34" charset="-127"/>
              </a:rPr>
              <a:t>t</a:t>
            </a:r>
            <a:r>
              <a:rPr lang="en-US" altLang="ko-KR" sz="4400" b="1" dirty="0">
                <a:solidFill>
                  <a:srgbClr val="FF0000"/>
                </a:solidFill>
                <a:ea typeface="Gulim" pitchFamily="34" charset="-127"/>
              </a:rPr>
              <a:t> – </a:t>
            </a:r>
            <a:r>
              <a:rPr lang="en-US" altLang="ko-KR" sz="4400" b="1" i="1" dirty="0">
                <a:solidFill>
                  <a:srgbClr val="FF0000"/>
                </a:solidFill>
                <a:ea typeface="Gulim" pitchFamily="34" charset="-127"/>
              </a:rPr>
              <a:t>o</a:t>
            </a:r>
            <a:r>
              <a:rPr lang="en-US" altLang="ko-KR" sz="4400" b="1" dirty="0">
                <a:solidFill>
                  <a:srgbClr val="FF0000"/>
                </a:solidFill>
                <a:ea typeface="Gulim" pitchFamily="34" charset="-127"/>
              </a:rPr>
              <a:t>) is not zero,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4400" b="1" dirty="0">
              <a:solidFill>
                <a:srgbClr val="FF0000"/>
              </a:solidFill>
              <a:ea typeface="Gulim" pitchFamily="34" charset="-127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400" b="1" dirty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 </a:t>
            </a:r>
            <a:r>
              <a:rPr lang="en-US" altLang="ko-KR" sz="4400" b="1" i="1" dirty="0" err="1">
                <a:solidFill>
                  <a:srgbClr val="FF0000"/>
                </a:solidFill>
                <a:ea typeface="Gulim" pitchFamily="34" charset="-127"/>
              </a:rPr>
              <a:t>w</a:t>
            </a:r>
            <a:r>
              <a:rPr lang="en-US" altLang="ko-KR" sz="4400" b="1" i="1" baseline="-25000" dirty="0" err="1">
                <a:solidFill>
                  <a:srgbClr val="FF0000"/>
                </a:solidFill>
                <a:ea typeface="Gulim" pitchFamily="34" charset="-127"/>
              </a:rPr>
              <a:t>i</a:t>
            </a:r>
            <a:r>
              <a:rPr lang="en-US" altLang="ko-KR" sz="4400" b="1" i="1" baseline="-25000" dirty="0">
                <a:solidFill>
                  <a:srgbClr val="FF0000"/>
                </a:solidFill>
                <a:ea typeface="Gulim" pitchFamily="34" charset="-127"/>
              </a:rPr>
              <a:t> </a:t>
            </a:r>
            <a:r>
              <a:rPr lang="en-US" altLang="ko-KR" sz="4400" b="1" dirty="0">
                <a:solidFill>
                  <a:srgbClr val="FF0000"/>
                </a:solidFill>
                <a:ea typeface="Gulim" pitchFamily="34" charset="-127"/>
              </a:rPr>
              <a:t>= 0 		if (t-o)=0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4400" b="1" i="1" dirty="0">
              <a:solidFill>
                <a:srgbClr val="FF0000"/>
              </a:solidFill>
              <a:ea typeface="Gulim" pitchFamily="34" charset="-127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4400" b="1" i="1" dirty="0">
              <a:solidFill>
                <a:srgbClr val="FF0000"/>
              </a:solidFill>
              <a:ea typeface="Gulim" pitchFamily="34" charset="-127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400" b="1" i="1" dirty="0">
                <a:solidFill>
                  <a:srgbClr val="FF0000"/>
                </a:solidFill>
                <a:ea typeface="Gulim" pitchFamily="34" charset="-127"/>
              </a:rPr>
              <a:t>Target  ‘t</a:t>
            </a:r>
            <a:r>
              <a:rPr lang="en-US" altLang="ko-KR" sz="4400" b="1" i="1" dirty="0" smtClean="0">
                <a:solidFill>
                  <a:srgbClr val="FF0000"/>
                </a:solidFill>
                <a:ea typeface="Gulim" pitchFamily="34" charset="-127"/>
              </a:rPr>
              <a:t>’/output </a:t>
            </a:r>
            <a:r>
              <a:rPr lang="en-US" altLang="ko-KR" sz="4400" b="1" i="1" dirty="0">
                <a:solidFill>
                  <a:srgbClr val="FF0000"/>
                </a:solidFill>
                <a:ea typeface="Gulim" pitchFamily="34" charset="-127"/>
              </a:rPr>
              <a:t>‘o’ are either 1 or -1 </a:t>
            </a:r>
            <a:r>
              <a:rPr lang="en-US" altLang="ko-KR" sz="4400" b="1" i="1" dirty="0" smtClean="0">
                <a:solidFill>
                  <a:srgbClr val="FF0000"/>
                </a:solidFill>
                <a:ea typeface="Gulim" pitchFamily="34" charset="-127"/>
              </a:rPr>
              <a:t>not </a:t>
            </a:r>
            <a:r>
              <a:rPr lang="en-US" altLang="ko-KR" sz="4400" b="1" i="1" dirty="0">
                <a:solidFill>
                  <a:srgbClr val="FF0000"/>
                </a:solidFill>
                <a:ea typeface="Gulim" pitchFamily="34" charset="-127"/>
              </a:rPr>
              <a:t>0,1 </a:t>
            </a:r>
            <a:r>
              <a:rPr lang="en-US" altLang="ko-KR" sz="4400" b="1" i="1" dirty="0" smtClean="0">
                <a:solidFill>
                  <a:srgbClr val="FF0000"/>
                </a:solidFill>
                <a:ea typeface="Gulim" pitchFamily="34" charset="-127"/>
              </a:rPr>
              <a:t>,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4400" b="1" i="1" dirty="0" smtClean="0">
              <a:solidFill>
                <a:srgbClr val="FF0000"/>
              </a:solidFill>
              <a:ea typeface="Gulim" pitchFamily="34" charset="-127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400" b="1" i="1" dirty="0" smtClean="0">
                <a:solidFill>
                  <a:srgbClr val="FF0000"/>
                </a:solidFill>
                <a:ea typeface="Gulim" pitchFamily="34" charset="-127"/>
              </a:rPr>
              <a:t>Why ??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4400" b="1" i="1" dirty="0" smtClean="0">
              <a:solidFill>
                <a:srgbClr val="FF0000"/>
              </a:solidFill>
              <a:ea typeface="Gulim" pitchFamily="34" charset="-127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4400" b="1" i="1" dirty="0" smtClean="0">
                <a:solidFill>
                  <a:srgbClr val="FF0000"/>
                </a:solidFill>
                <a:ea typeface="Gulim" pitchFamily="34" charset="-127"/>
              </a:rPr>
              <a:t>There will be no change if target is 0</a:t>
            </a:r>
            <a:endParaRPr lang="en-US" altLang="ko-KR" sz="3200" i="1" dirty="0"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3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3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3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3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3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3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3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3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3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3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3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34290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91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685800"/>
            <a:ext cx="1447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91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685800"/>
            <a:ext cx="23622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2743200"/>
            <a:ext cx="9144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	Based </a:t>
            </a:r>
            <a:r>
              <a:rPr lang="en-US" sz="2800" b="1" dirty="0">
                <a:latin typeface="Calibri" pitchFamily="34" charset="0"/>
              </a:rPr>
              <a:t>on new weight [</a:t>
            </a:r>
            <a:r>
              <a:rPr lang="en-US" sz="2800" b="1" dirty="0" smtClean="0">
                <a:latin typeface="Calibri" pitchFamily="34" charset="0"/>
              </a:rPr>
              <a:t>1, 1, 1(=b) ] and</a:t>
            </a:r>
          </a:p>
          <a:p>
            <a:r>
              <a:rPr lang="en-US" sz="2800" b="1" dirty="0" smtClean="0">
                <a:latin typeface="Calibri" pitchFamily="34" charset="0"/>
              </a:rPr>
              <a:t>	 </a:t>
            </a:r>
            <a:r>
              <a:rPr lang="en-US" sz="2800" b="1" dirty="0">
                <a:latin typeface="Calibri" pitchFamily="34" charset="0"/>
              </a:rPr>
              <a:t>input (</a:t>
            </a:r>
            <a:r>
              <a:rPr lang="en-US" sz="2800" b="1" dirty="0" smtClean="0">
                <a:latin typeface="Calibri" pitchFamily="34" charset="0"/>
              </a:rPr>
              <a:t>x</a:t>
            </a:r>
            <a:r>
              <a:rPr lang="en-US" sz="2800" b="1" baseline="-25000" dirty="0" smtClean="0">
                <a:latin typeface="Calibri" pitchFamily="34" charset="0"/>
              </a:rPr>
              <a:t>1</a:t>
            </a:r>
            <a:r>
              <a:rPr lang="en-US" sz="2800" b="1" dirty="0" smtClean="0">
                <a:latin typeface="Calibri" pitchFamily="34" charset="0"/>
              </a:rPr>
              <a:t> ,x</a:t>
            </a:r>
            <a:r>
              <a:rPr lang="en-US" sz="2800" b="1" baseline="-25000" dirty="0" smtClean="0">
                <a:latin typeface="Calibri" pitchFamily="34" charset="0"/>
              </a:rPr>
              <a:t>2</a:t>
            </a:r>
            <a:r>
              <a:rPr lang="en-US" sz="2800" b="1" dirty="0" smtClean="0">
                <a:latin typeface="Calibri" pitchFamily="34" charset="0"/>
              </a:rPr>
              <a:t> ,1 </a:t>
            </a:r>
            <a:r>
              <a:rPr lang="en-US" sz="2800" b="1" dirty="0">
                <a:latin typeface="Calibri" pitchFamily="34" charset="0"/>
              </a:rPr>
              <a:t>),</a:t>
            </a:r>
          </a:p>
          <a:p>
            <a:r>
              <a:rPr lang="en-US" sz="2800" b="1" dirty="0" smtClean="0">
                <a:latin typeface="Calibri" pitchFamily="34" charset="0"/>
              </a:rPr>
              <a:t>	 </a:t>
            </a:r>
            <a:r>
              <a:rPr lang="en-US" sz="2800" b="1" dirty="0">
                <a:latin typeface="Calibri" pitchFamily="34" charset="0"/>
              </a:rPr>
              <a:t>output = </a:t>
            </a:r>
            <a:r>
              <a:rPr lang="en-US" sz="2800" b="1" dirty="0" smtClean="0">
                <a:latin typeface="Calibri" pitchFamily="34" charset="0"/>
              </a:rPr>
              <a:t>w</a:t>
            </a:r>
            <a:r>
              <a:rPr lang="en-US" sz="2800" b="1" baseline="-25000" dirty="0" smtClean="0">
                <a:latin typeface="Calibri" pitchFamily="34" charset="0"/>
              </a:rPr>
              <a:t>1</a:t>
            </a:r>
            <a:r>
              <a:rPr lang="en-US" sz="2800" b="1" dirty="0" smtClean="0">
                <a:latin typeface="Calibri" pitchFamily="34" charset="0"/>
              </a:rPr>
              <a:t>x</a:t>
            </a:r>
            <a:r>
              <a:rPr lang="en-US" sz="2800" b="1" baseline="-25000" dirty="0" smtClean="0">
                <a:latin typeface="Calibri" pitchFamily="34" charset="0"/>
              </a:rPr>
              <a:t>1</a:t>
            </a:r>
            <a:r>
              <a:rPr lang="en-US" sz="2800" b="1" dirty="0" smtClean="0">
                <a:latin typeface="Calibri" pitchFamily="34" charset="0"/>
              </a:rPr>
              <a:t>+ w</a:t>
            </a:r>
            <a:r>
              <a:rPr lang="en-US" sz="2800" b="1" baseline="-25000" dirty="0" smtClean="0">
                <a:latin typeface="Calibri" pitchFamily="34" charset="0"/>
              </a:rPr>
              <a:t>2</a:t>
            </a:r>
            <a:r>
              <a:rPr lang="en-US" sz="2800" b="1" dirty="0" smtClean="0">
                <a:latin typeface="Calibri" pitchFamily="34" charset="0"/>
              </a:rPr>
              <a:t>x</a:t>
            </a:r>
            <a:r>
              <a:rPr lang="en-US" sz="2800" b="1" baseline="-25000" dirty="0" smtClean="0">
                <a:latin typeface="Calibri" pitchFamily="34" charset="0"/>
              </a:rPr>
              <a:t>2 </a:t>
            </a:r>
            <a:r>
              <a:rPr lang="en-US" sz="2800" b="1" dirty="0" smtClean="0">
                <a:latin typeface="Calibri" pitchFamily="34" charset="0"/>
              </a:rPr>
              <a:t>+ b </a:t>
            </a:r>
          </a:p>
          <a:p>
            <a:r>
              <a:rPr lang="en-US" sz="2800" b="1" dirty="0" smtClean="0">
                <a:latin typeface="Calibri" pitchFamily="34" charset="0"/>
              </a:rPr>
              <a:t>              	    = x</a:t>
            </a:r>
            <a:r>
              <a:rPr lang="en-US" sz="2800" b="1" baseline="-25000" dirty="0" smtClean="0">
                <a:latin typeface="Calibri" pitchFamily="34" charset="0"/>
              </a:rPr>
              <a:t>1</a:t>
            </a:r>
            <a:r>
              <a:rPr lang="en-US" sz="2800" b="1" dirty="0" smtClean="0">
                <a:latin typeface="Calibri" pitchFamily="34" charset="0"/>
              </a:rPr>
              <a:t>+ x</a:t>
            </a:r>
            <a:r>
              <a:rPr lang="en-US" sz="2800" b="1" baseline="-25000" dirty="0" smtClean="0">
                <a:latin typeface="Calibri" pitchFamily="34" charset="0"/>
              </a:rPr>
              <a:t>2</a:t>
            </a:r>
            <a:r>
              <a:rPr lang="en-US" sz="2800" b="1" dirty="0" smtClean="0">
                <a:latin typeface="Calibri" pitchFamily="34" charset="0"/>
              </a:rPr>
              <a:t>+ 1</a:t>
            </a:r>
          </a:p>
          <a:p>
            <a:r>
              <a:rPr lang="en-US" sz="2800" b="1" dirty="0" smtClean="0">
                <a:latin typeface="Calibri" pitchFamily="34" charset="0"/>
              </a:rPr>
              <a:t>Write and Draw Equations for separating lines </a:t>
            </a:r>
            <a:endParaRPr lang="en-US" sz="2800" b="1" dirty="0">
              <a:latin typeface="Calibri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>
            <a:lum bright="-5000"/>
          </a:blip>
          <a:srcRect/>
          <a:stretch>
            <a:fillRect/>
          </a:stretch>
        </p:blipFill>
        <p:spPr bwMode="auto">
          <a:xfrm>
            <a:off x="4548187" y="5149350"/>
            <a:ext cx="4595813" cy="1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0"/>
            <a:ext cx="152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0" y="0"/>
            <a:ext cx="914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/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Presenting </a:t>
            </a:r>
            <a:r>
              <a:rPr lang="en-US" sz="3200" b="1" dirty="0">
                <a:solidFill>
                  <a:srgbClr val="FF0000"/>
                </a:solidFill>
                <a:latin typeface="Calibri" pitchFamily="34" charset="0"/>
              </a:rPr>
              <a:t>the first 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input (1,1)</a:t>
            </a:r>
            <a:endParaRPr lang="en-US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506917" name="Picture 3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96175" y="685800"/>
            <a:ext cx="16478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8001000" y="0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ea typeface="Gulim" pitchFamily="34" charset="-127"/>
                <a:sym typeface="Symbol" pitchFamily="18" charset="2"/>
              </a:rPr>
              <a:t>=1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91000" y="12954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O NE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</a:rPr>
              <a:t>t so change weights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99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99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9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99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6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6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>
            <a:lum bright="-10000"/>
          </a:blip>
          <a:srcRect/>
          <a:stretch>
            <a:fillRect/>
          </a:stretch>
        </p:blipFill>
        <p:spPr bwMode="auto">
          <a:xfrm>
            <a:off x="0" y="0"/>
            <a:ext cx="5410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914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52600"/>
            <a:ext cx="584718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9146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867400"/>
            <a:ext cx="4572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943600" y="0"/>
          <a:ext cx="3200400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  <a:gridCol w="2286000"/>
              </a:tblGrid>
              <a:tr h="31133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 &amp;f(net),</a:t>
                      </a:r>
                    </a:p>
                    <a:p>
                      <a:r>
                        <a:rPr lang="en-US" sz="2400" b="1" dirty="0" smtClean="0"/>
                        <a:t>net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dirty="0" smtClean="0"/>
                        <a:t>=x</a:t>
                      </a:r>
                      <a:r>
                        <a:rPr lang="en-US" sz="2400" b="1" baseline="-25000" dirty="0" smtClean="0"/>
                        <a:t>1</a:t>
                      </a:r>
                      <a:r>
                        <a:rPr lang="en-US" sz="2400" b="1" dirty="0" smtClean="0"/>
                        <a:t> + x</a:t>
                      </a:r>
                      <a:r>
                        <a:rPr lang="en-US" sz="2400" b="1" baseline="-25000" dirty="0" smtClean="0"/>
                        <a:t>2</a:t>
                      </a:r>
                      <a:r>
                        <a:rPr lang="en-US" sz="2400" b="1" dirty="0" smtClean="0"/>
                        <a:t> +1</a:t>
                      </a:r>
                      <a:endParaRPr lang="en-US" sz="2400" b="1" dirty="0"/>
                    </a:p>
                  </a:txBody>
                  <a:tcPr/>
                </a:tc>
              </a:tr>
              <a:tr h="550817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t = 1,</a:t>
                      </a:r>
                    </a:p>
                    <a:p>
                      <a:r>
                        <a:rPr lang="en-US" sz="2400" b="1" dirty="0" smtClean="0"/>
                        <a:t>net = 3,</a:t>
                      </a:r>
                    </a:p>
                    <a:p>
                      <a:r>
                        <a:rPr lang="en-US" sz="2400" b="1" dirty="0" smtClean="0"/>
                        <a:t> f(net) =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dirty="0" smtClean="0"/>
                        <a:t>f(3) = 1</a:t>
                      </a:r>
                      <a:endParaRPr lang="en-US" sz="2400" b="1" dirty="0"/>
                    </a:p>
                  </a:txBody>
                  <a:tcPr/>
                </a:tc>
              </a:tr>
              <a:tr h="550817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baseline="0" dirty="0" smtClean="0">
                          <a:solidFill>
                            <a:srgbClr val="FF0000"/>
                          </a:solidFill>
                        </a:rPr>
                        <a:t>t 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= -1</a:t>
                      </a:r>
                    </a:p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net= 2 ,</a:t>
                      </a:r>
                    </a:p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 f(net) = f(2) = 1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not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50817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t = -1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net = 2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f(net) = f(2) = 1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not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</a:tr>
              <a:tr h="550817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 smtClean="0">
                          <a:solidFill>
                            <a:srgbClr val="FF0000"/>
                          </a:solidFill>
                        </a:rPr>
                        <a:t>t 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= -1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net = 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 f(net) = f(1) = 1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not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99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99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219200"/>
            <a:ext cx="90011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lum bright="-26000"/>
          </a:blip>
          <a:srcRect/>
          <a:stretch>
            <a:fillRect/>
          </a:stretch>
        </p:blipFill>
        <p:spPr bwMode="auto">
          <a:xfrm>
            <a:off x="6705600" y="3932160"/>
            <a:ext cx="2438400" cy="2925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4343400"/>
            <a:ext cx="91440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Based on new weight </a:t>
            </a:r>
            <a:r>
              <a:rPr lang="en-US" sz="2800" b="1" dirty="0" smtClean="0">
                <a:latin typeface="Calibri" pitchFamily="34" charset="0"/>
              </a:rPr>
              <a:t>(0 </a:t>
            </a:r>
            <a:r>
              <a:rPr lang="en-US" sz="2800" b="1" dirty="0">
                <a:latin typeface="Calibri" pitchFamily="34" charset="0"/>
              </a:rPr>
              <a:t>1 </a:t>
            </a:r>
            <a:r>
              <a:rPr lang="en-US" sz="2800" b="1" dirty="0" smtClean="0">
                <a:latin typeface="Calibri" pitchFamily="34" charset="0"/>
              </a:rPr>
              <a:t>0) </a:t>
            </a:r>
          </a:p>
          <a:p>
            <a:endParaRPr lang="en-US" sz="2800" b="1" dirty="0" smtClean="0">
              <a:latin typeface="Calibri" pitchFamily="34" charset="0"/>
            </a:endParaRPr>
          </a:p>
          <a:p>
            <a:r>
              <a:rPr lang="en-US" sz="2800" b="1" dirty="0" smtClean="0">
                <a:latin typeface="Calibri" pitchFamily="34" charset="0"/>
              </a:rPr>
              <a:t>output </a:t>
            </a:r>
            <a:r>
              <a:rPr lang="en-US" sz="2800" b="1" dirty="0">
                <a:latin typeface="Calibri" pitchFamily="34" charset="0"/>
              </a:rPr>
              <a:t>= </a:t>
            </a:r>
            <a:r>
              <a:rPr lang="en-US" sz="2800" b="1" dirty="0" smtClean="0">
                <a:latin typeface="Calibri" pitchFamily="34" charset="0"/>
              </a:rPr>
              <a:t>w</a:t>
            </a:r>
            <a:r>
              <a:rPr lang="en-US" sz="2800" b="1" baseline="-25000" dirty="0" smtClean="0">
                <a:latin typeface="Calibri" pitchFamily="34" charset="0"/>
              </a:rPr>
              <a:t>1</a:t>
            </a:r>
            <a:r>
              <a:rPr lang="en-US" sz="2800" b="1" dirty="0" smtClean="0">
                <a:latin typeface="Calibri" pitchFamily="34" charset="0"/>
              </a:rPr>
              <a:t>x</a:t>
            </a:r>
            <a:r>
              <a:rPr lang="en-US" sz="2800" b="1" baseline="-25000" dirty="0" smtClean="0">
                <a:latin typeface="Calibri" pitchFamily="34" charset="0"/>
              </a:rPr>
              <a:t>1</a:t>
            </a:r>
            <a:r>
              <a:rPr lang="en-US" sz="2800" b="1" dirty="0" smtClean="0">
                <a:latin typeface="Calibri" pitchFamily="34" charset="0"/>
              </a:rPr>
              <a:t> +w</a:t>
            </a:r>
            <a:r>
              <a:rPr lang="en-US" sz="2800" b="1" baseline="-25000" dirty="0" smtClean="0">
                <a:latin typeface="Calibri" pitchFamily="34" charset="0"/>
              </a:rPr>
              <a:t>2</a:t>
            </a:r>
            <a:r>
              <a:rPr lang="en-US" sz="2800" b="1" dirty="0" smtClean="0">
                <a:latin typeface="Calibri" pitchFamily="34" charset="0"/>
              </a:rPr>
              <a:t>x</a:t>
            </a:r>
            <a:r>
              <a:rPr lang="en-US" sz="2800" b="1" baseline="-25000" dirty="0" smtClean="0">
                <a:latin typeface="Calibri" pitchFamily="34" charset="0"/>
              </a:rPr>
              <a:t>2</a:t>
            </a:r>
            <a:r>
              <a:rPr lang="en-US" sz="2800" b="1" dirty="0" smtClean="0">
                <a:latin typeface="Calibri" pitchFamily="34" charset="0"/>
              </a:rPr>
              <a:t>+ b.1= 0+1.x</a:t>
            </a:r>
            <a:r>
              <a:rPr lang="en-US" sz="2800" b="1" baseline="-25000" dirty="0" smtClean="0">
                <a:latin typeface="Calibri" pitchFamily="34" charset="0"/>
              </a:rPr>
              <a:t>2 </a:t>
            </a:r>
            <a:r>
              <a:rPr lang="en-US" sz="2800" b="1" dirty="0" smtClean="0">
                <a:latin typeface="Calibri" pitchFamily="34" charset="0"/>
              </a:rPr>
              <a:t>  +0.1=x</a:t>
            </a:r>
            <a:r>
              <a:rPr lang="en-US" sz="2800" b="1" baseline="-25000" dirty="0" smtClean="0">
                <a:latin typeface="Calibri" pitchFamily="34" charset="0"/>
              </a:rPr>
              <a:t>2</a:t>
            </a:r>
            <a:endParaRPr lang="en-US" sz="2800" b="1" dirty="0" smtClean="0">
              <a:latin typeface="Calibri" pitchFamily="34" charset="0"/>
            </a:endParaRPr>
          </a:p>
          <a:p>
            <a:r>
              <a:rPr lang="en-US" sz="2800" b="1" dirty="0" smtClean="0">
                <a:latin typeface="Calibri" pitchFamily="34" charset="0"/>
              </a:rPr>
              <a:t> </a:t>
            </a:r>
            <a:endParaRPr lang="en-US" sz="3200" b="1" dirty="0" smtClean="0">
              <a:latin typeface="Calibri" pitchFamily="34" charset="0"/>
            </a:endParaRPr>
          </a:p>
          <a:p>
            <a:r>
              <a:rPr lang="en-US" sz="3200" b="1" dirty="0" smtClean="0">
                <a:latin typeface="Calibri" pitchFamily="34" charset="0"/>
              </a:rPr>
              <a:t>Write </a:t>
            </a:r>
            <a:r>
              <a:rPr lang="en-US" sz="3200" b="1" dirty="0" err="1" smtClean="0">
                <a:latin typeface="Calibri" pitchFamily="34" charset="0"/>
              </a:rPr>
              <a:t>Eqn</a:t>
            </a:r>
            <a:r>
              <a:rPr lang="en-US" sz="3200" b="1" dirty="0" smtClean="0">
                <a:latin typeface="Calibri" pitchFamily="34" charset="0"/>
              </a:rPr>
              <a:t> of separating line</a:t>
            </a:r>
            <a:endParaRPr lang="en-US" sz="3200" b="1" baseline="300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0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Second Input (x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</a:rPr>
              <a:t>, x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2</a:t>
            </a:r>
            <a:r>
              <a:rPr lang="en-US" sz="2800" b="1" dirty="0" smtClean="0">
                <a:solidFill>
                  <a:srgbClr val="FF0000"/>
                </a:solidFill>
              </a:rPr>
              <a:t>, 1)=( 1,0, 1) and old weights (1,1,1(=b)), find output and new weights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8600" y="24384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O NE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</a:rPr>
              <a:t>t so change weights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00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00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105400" y="5791200"/>
            <a:ext cx="4038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so output </a:t>
            </a: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correct for case 1 only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bright="-26000"/>
          </a:blip>
          <a:srcRect/>
          <a:stretch>
            <a:fillRect/>
          </a:stretch>
        </p:blipFill>
        <p:spPr bwMode="auto">
          <a:xfrm>
            <a:off x="6019800" y="0"/>
            <a:ext cx="2895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7350" y="2209800"/>
            <a:ext cx="36766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" y="685800"/>
          <a:ext cx="4267200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800100"/>
                <a:gridCol w="2933700"/>
              </a:tblGrid>
              <a:tr h="31133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 &amp;f(net)</a:t>
                      </a:r>
                    </a:p>
                    <a:p>
                      <a:r>
                        <a:rPr lang="en-US" sz="2400" b="1" dirty="0" smtClean="0"/>
                        <a:t>net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dirty="0" smtClean="0"/>
                        <a:t>= x</a:t>
                      </a:r>
                      <a:r>
                        <a:rPr lang="en-US" sz="2400" b="1" baseline="-25000" dirty="0" smtClean="0"/>
                        <a:t>2</a:t>
                      </a:r>
                      <a:r>
                        <a:rPr lang="en-US" sz="2400" b="1" dirty="0" smtClean="0"/>
                        <a:t> </a:t>
                      </a:r>
                      <a:endParaRPr lang="en-US" sz="2400" b="1" dirty="0"/>
                    </a:p>
                  </a:txBody>
                  <a:tcPr/>
                </a:tc>
              </a:tr>
              <a:tr h="550817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t = 1,</a:t>
                      </a:r>
                      <a:r>
                        <a:rPr lang="en-US" sz="2800" b="1" baseline="0" dirty="0" smtClean="0"/>
                        <a:t> </a:t>
                      </a:r>
                      <a:r>
                        <a:rPr lang="en-US" sz="2800" b="1" dirty="0" smtClean="0"/>
                        <a:t>net= 1,</a:t>
                      </a:r>
                    </a:p>
                    <a:p>
                      <a:r>
                        <a:rPr lang="en-US" sz="2800" b="1" dirty="0" smtClean="0"/>
                        <a:t>f(net)=f(1)=1</a:t>
                      </a:r>
                      <a:endParaRPr lang="en-US" sz="2800" b="1" dirty="0"/>
                    </a:p>
                  </a:txBody>
                  <a:tcPr/>
                </a:tc>
              </a:tr>
              <a:tr h="550817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baseline="0" dirty="0" smtClean="0">
                          <a:solidFill>
                            <a:srgbClr val="FF0000"/>
                          </a:solidFill>
                        </a:rPr>
                        <a:t>t 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= -1,</a:t>
                      </a:r>
                      <a:r>
                        <a:rPr lang="en-US" sz="28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net= 0, </a:t>
                      </a:r>
                    </a:p>
                    <a:p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f(net)=f(0)=0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not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50817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t = -1,</a:t>
                      </a:r>
                      <a:r>
                        <a:rPr lang="en-US" sz="28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net= 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f(net)=f(1)=1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not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</a:tr>
              <a:tr h="550817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t = -1,</a:t>
                      </a:r>
                      <a:r>
                        <a:rPr lang="en-US" sz="28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net=0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f(net)=f(0)=0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not</a:t>
                      </a:r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22860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alibri" pitchFamily="34" charset="0"/>
              </a:rPr>
              <a:t>Presenting 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</a:rPr>
              <a:t>the  </a:t>
            </a:r>
            <a:r>
              <a:rPr lang="en-US" sz="2800" dirty="0">
                <a:solidFill>
                  <a:srgbClr val="FF0000"/>
                </a:solidFill>
                <a:latin typeface="Calibri" pitchFamily="34" charset="0"/>
              </a:rPr>
              <a:t>third </a:t>
            </a:r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</a:rPr>
              <a:t>input (0,1, 1)), old weights (0,1,0(=b))</a:t>
            </a:r>
            <a:endParaRPr lang="en-US" sz="2800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313347" name="Picture 3"/>
          <p:cNvPicPr>
            <a:picLocks noChangeAspect="1" noChangeArrowheads="1"/>
          </p:cNvPicPr>
          <p:nvPr/>
        </p:nvPicPr>
        <p:blipFill>
          <a:blip r:embed="rId2" cstate="print">
            <a:lum bright="-28000"/>
          </a:blip>
          <a:srcRect/>
          <a:stretch>
            <a:fillRect/>
          </a:stretch>
        </p:blipFill>
        <p:spPr bwMode="auto">
          <a:xfrm>
            <a:off x="0" y="685800"/>
            <a:ext cx="9144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648200" y="3352800"/>
            <a:ext cx="4191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Response of net will be negative (correct) for all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inputs, </a:t>
            </a:r>
            <a:r>
              <a:rPr lang="en-US" sz="2800" b="1" dirty="0" smtClean="0">
                <a:solidFill>
                  <a:srgbClr val="002060"/>
                </a:solidFill>
                <a:latin typeface="Calibri" pitchFamily="34" charset="0"/>
              </a:rPr>
              <a:t>incorrect </a:t>
            </a:r>
            <a:r>
              <a:rPr lang="en-US" sz="2800" b="1" dirty="0">
                <a:solidFill>
                  <a:srgbClr val="002060"/>
                </a:solidFill>
                <a:latin typeface="Calibri" pitchFamily="34" charset="0"/>
              </a:rPr>
              <a:t>for  first input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0" y="3276599"/>
          <a:ext cx="4114800" cy="3581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36"/>
                <a:gridCol w="335401"/>
                <a:gridCol w="3374463"/>
              </a:tblGrid>
              <a:tr h="1080422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 &amp;f(net)</a:t>
                      </a:r>
                      <a:endParaRPr lang="en-US" sz="2400" b="1" dirty="0"/>
                    </a:p>
                  </a:txBody>
                  <a:tcPr/>
                </a:tc>
              </a:tr>
              <a:tr h="600235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t=1,net=-1, f(-1)=-1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700274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t=-1,</a:t>
                      </a:r>
                      <a:r>
                        <a:rPr lang="en-US" sz="2400" b="1" dirty="0" smtClean="0"/>
                        <a:t> net=-1,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f(-1)=-1</a:t>
                      </a:r>
                    </a:p>
                  </a:txBody>
                  <a:tcPr/>
                </a:tc>
              </a:tr>
              <a:tr h="600235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t=-1,net=-1, </a:t>
                      </a:r>
                      <a:r>
                        <a:rPr lang="en-US" sz="2400" b="1" dirty="0" smtClean="0"/>
                        <a:t>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f(-1)=-1</a:t>
                      </a:r>
                    </a:p>
                  </a:txBody>
                  <a:tcPr/>
                </a:tc>
              </a:tr>
              <a:tr h="600235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t=-1,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net=-1, f(-1)=-1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71800" y="17526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O NE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</a:rPr>
              <a:t>t so change weights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/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Presenting the fourth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input (0,0, 1)),old weights(0,0,-1(=b))   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67200" y="3733800"/>
            <a:ext cx="43434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</a:rPr>
              <a:t>The response for all of the input patterns is negative for the weights derived; but since 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the response for the input pattern (1,1) is not correct, we need to perform one more EPOCH</a:t>
            </a:r>
            <a:endParaRPr lang="en-US" sz="32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60928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533400"/>
            <a:ext cx="90963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3276599"/>
          <a:ext cx="4114800" cy="3581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36"/>
                <a:gridCol w="335401"/>
                <a:gridCol w="3374463"/>
              </a:tblGrid>
              <a:tr h="1080422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 &amp;f(net), net=-1</a:t>
                      </a:r>
                      <a:endParaRPr lang="en-US" sz="2400" b="1" dirty="0"/>
                    </a:p>
                  </a:txBody>
                  <a:tcPr/>
                </a:tc>
              </a:tr>
              <a:tr h="600235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y=1,net=-1, f(-1)=-1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700274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y=-1,</a:t>
                      </a:r>
                      <a:r>
                        <a:rPr lang="en-US" sz="2400" b="1" dirty="0" smtClean="0"/>
                        <a:t> net=-1,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f(-1)=-1</a:t>
                      </a:r>
                    </a:p>
                  </a:txBody>
                  <a:tcPr/>
                </a:tc>
              </a:tr>
              <a:tr h="600235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y=-1,</a:t>
                      </a:r>
                      <a:r>
                        <a:rPr lang="en-US" sz="2400" b="1" dirty="0" smtClean="0"/>
                        <a:t> net=-1,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f(-1)=-1</a:t>
                      </a:r>
                    </a:p>
                  </a:txBody>
                  <a:tcPr/>
                </a:tc>
              </a:tr>
              <a:tr h="600235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y=-1,net=-1,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f(-1)=-1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0"/>
            <a:ext cx="6477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alibri" pitchFamily="34" charset="0"/>
              </a:rPr>
              <a:t>SECOND EPOCH, FIRST TRAINING INPUT</a:t>
            </a:r>
          </a:p>
        </p:txBody>
      </p:sp>
      <p:pic>
        <p:nvPicPr>
          <p:cNvPr id="314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733800"/>
            <a:ext cx="2590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4372" name="Picture 4"/>
          <p:cNvPicPr>
            <a:picLocks noChangeAspect="1" noChangeArrowheads="1"/>
          </p:cNvPicPr>
          <p:nvPr/>
        </p:nvPicPr>
        <p:blipFill>
          <a:blip r:embed="rId3" cstate="print">
            <a:lum bright="-20000"/>
          </a:blip>
          <a:srcRect/>
          <a:stretch>
            <a:fillRect/>
          </a:stretch>
        </p:blipFill>
        <p:spPr bwMode="auto">
          <a:xfrm>
            <a:off x="0" y="533400"/>
            <a:ext cx="91440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2667000"/>
            <a:ext cx="9144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>
                <a:latin typeface="Calibri" pitchFamily="34" charset="0"/>
              </a:rPr>
              <a:t>Based on new weight (1 1 0) and input (x</a:t>
            </a:r>
            <a:r>
              <a:rPr lang="en-US" sz="3200" b="1" baseline="-25000">
                <a:latin typeface="Calibri" pitchFamily="34" charset="0"/>
              </a:rPr>
              <a:t>1</a:t>
            </a:r>
            <a:r>
              <a:rPr lang="en-US" sz="3200" b="1">
                <a:latin typeface="Calibri" pitchFamily="34" charset="0"/>
              </a:rPr>
              <a:t>  x</a:t>
            </a:r>
            <a:r>
              <a:rPr lang="en-US" sz="3200" b="1" baseline="-25000">
                <a:latin typeface="Calibri" pitchFamily="34" charset="0"/>
              </a:rPr>
              <a:t>2</a:t>
            </a:r>
            <a:r>
              <a:rPr lang="en-US" sz="3200" b="1">
                <a:latin typeface="Calibri" pitchFamily="34" charset="0"/>
              </a:rPr>
              <a:t>  x</a:t>
            </a:r>
            <a:r>
              <a:rPr lang="en-US" sz="3200" b="1" baseline="-25000">
                <a:latin typeface="Calibri" pitchFamily="34" charset="0"/>
              </a:rPr>
              <a:t>3</a:t>
            </a:r>
            <a:r>
              <a:rPr lang="en-US" sz="3200" b="1">
                <a:latin typeface="Calibri" pitchFamily="34" charset="0"/>
              </a:rPr>
              <a:t> )</a:t>
            </a:r>
            <a:r>
              <a:rPr lang="en-US" sz="3200" b="1" baseline="-25000">
                <a:latin typeface="Calibri" pitchFamily="34" charset="0"/>
              </a:rPr>
              <a:t>    </a:t>
            </a:r>
            <a:endParaRPr lang="en-US" sz="3200" b="1">
              <a:latin typeface="Calibri" pitchFamily="34" charset="0"/>
            </a:endParaRPr>
          </a:p>
          <a:p>
            <a:r>
              <a:rPr lang="en-US" sz="3200" b="1">
                <a:latin typeface="Calibri" pitchFamily="34" charset="0"/>
              </a:rPr>
              <a:t>Output = x</a:t>
            </a:r>
            <a:r>
              <a:rPr lang="en-US" sz="3200" b="1" baseline="-25000">
                <a:latin typeface="Calibri" pitchFamily="34" charset="0"/>
              </a:rPr>
              <a:t>1</a:t>
            </a:r>
            <a:r>
              <a:rPr lang="en-US" sz="3200" b="1">
                <a:latin typeface="Calibri" pitchFamily="34" charset="0"/>
              </a:rPr>
              <a:t> + x</a:t>
            </a:r>
            <a:r>
              <a:rPr lang="en-US" sz="3200" b="1" baseline="-25000">
                <a:latin typeface="Calibri" pitchFamily="34" charset="0"/>
              </a:rPr>
              <a:t>2</a:t>
            </a:r>
            <a:endParaRPr lang="en-US" sz="3200" b="1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lum bright="-22000"/>
          </a:blip>
          <a:srcRect/>
          <a:stretch>
            <a:fillRect/>
          </a:stretch>
        </p:blipFill>
        <p:spPr bwMode="auto">
          <a:xfrm>
            <a:off x="5238750" y="3352800"/>
            <a:ext cx="39052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5000" y="50292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WEIGHTS ( w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</a:rPr>
              <a:t>, w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, b)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AFTER NINTH EPOCH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 = (2,3,-4)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4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4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57200" y="1143000"/>
          <a:ext cx="8229600" cy="16846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066800"/>
                <a:gridCol w="1447800"/>
                <a:gridCol w="1600200"/>
              </a:tblGrid>
              <a:tr h="1246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(1   1   1)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(0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  0   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   3    -4)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9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  0   1)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(0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   0    0)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   3    -4)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9465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(0   1   1)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(0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   0    0)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   3    -4)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9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(0   1   1)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(0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   0    0)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   3    -4)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57200" y="0"/>
            <a:ext cx="73707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latin typeface="Calibri" pitchFamily="34" charset="0"/>
              </a:rPr>
              <a:t>Finally, the results for the </a:t>
            </a:r>
            <a:r>
              <a:rPr lang="en-US" sz="3200" b="1">
                <a:solidFill>
                  <a:srgbClr val="FF0000"/>
                </a:solidFill>
                <a:latin typeface="Calibri" pitchFamily="34" charset="0"/>
              </a:rPr>
              <a:t>tenth epoch </a:t>
            </a:r>
            <a:r>
              <a:rPr lang="en-US" sz="3200" b="1">
                <a:latin typeface="Calibri" pitchFamily="34" charset="0"/>
              </a:rPr>
              <a:t>are</a:t>
            </a:r>
            <a:r>
              <a:rPr lang="en-US" sz="2000">
                <a:latin typeface="Calibri" pitchFamily="34" charset="0"/>
              </a:rPr>
              <a:t>:</a:t>
            </a:r>
          </a:p>
        </p:txBody>
      </p:sp>
      <p:sp>
        <p:nvSpPr>
          <p:cNvPr id="616488" name="TextBox 6"/>
          <p:cNvSpPr txBox="1">
            <a:spLocks noChangeArrowheads="1"/>
          </p:cNvSpPr>
          <p:nvPr/>
        </p:nvSpPr>
        <p:spPr bwMode="auto">
          <a:xfrm>
            <a:off x="381000" y="533400"/>
            <a:ext cx="83058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Calibri" pitchFamily="34" charset="0"/>
              </a:rPr>
              <a:t>INPUTS               NET                   OUTPUT           TARGET        WEIGHT              WEIGHTS </a:t>
            </a:r>
          </a:p>
          <a:p>
            <a:r>
              <a:rPr lang="en-US" b="1" dirty="0">
                <a:latin typeface="Calibri" pitchFamily="34" charset="0"/>
              </a:rPr>
              <a:t>					             CHANGES            (</a:t>
            </a:r>
            <a:r>
              <a:rPr lang="en-US" sz="2400" b="1" dirty="0">
                <a:latin typeface="Calibri" pitchFamily="34" charset="0"/>
              </a:rPr>
              <a:t>2,3,-4</a:t>
            </a:r>
            <a:r>
              <a:rPr lang="en-US" sz="2400" b="1" dirty="0" smtClean="0">
                <a:latin typeface="Calibri" pitchFamily="34" charset="0"/>
              </a:rPr>
              <a:t>)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2819400"/>
            <a:ext cx="8686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Based on new weights (2 ,3, -4)  </a:t>
            </a:r>
            <a:r>
              <a:rPr lang="en-US" sz="2800" dirty="0" smtClean="0">
                <a:latin typeface="Calibri" pitchFamily="34" charset="0"/>
              </a:rPr>
              <a:t>net </a:t>
            </a:r>
            <a:r>
              <a:rPr lang="en-US" sz="2800" dirty="0">
                <a:latin typeface="Calibri" pitchFamily="34" charset="0"/>
              </a:rPr>
              <a:t>=2x</a:t>
            </a:r>
            <a:r>
              <a:rPr lang="en-US" sz="2800" baseline="-25000" dirty="0">
                <a:latin typeface="Calibri" pitchFamily="34" charset="0"/>
              </a:rPr>
              <a:t>1</a:t>
            </a:r>
            <a:r>
              <a:rPr lang="en-US" sz="2800" dirty="0">
                <a:latin typeface="Calibri" pitchFamily="34" charset="0"/>
              </a:rPr>
              <a:t> +3x</a:t>
            </a:r>
            <a:r>
              <a:rPr lang="en-US" sz="2800" baseline="-25000" dirty="0">
                <a:latin typeface="Calibri" pitchFamily="34" charset="0"/>
              </a:rPr>
              <a:t>2</a:t>
            </a:r>
            <a:r>
              <a:rPr lang="en-US" sz="2800" dirty="0">
                <a:latin typeface="Calibri" pitchFamily="34" charset="0"/>
              </a:rPr>
              <a:t> - 4 </a:t>
            </a:r>
          </a:p>
          <a:p>
            <a:r>
              <a:rPr lang="en-US" sz="2800" dirty="0">
                <a:solidFill>
                  <a:srgbClr val="FF0000"/>
                </a:solidFill>
                <a:latin typeface="Calibri" pitchFamily="34" charset="0"/>
              </a:rPr>
              <a:t>  Separating line  : 2x</a:t>
            </a:r>
            <a:r>
              <a:rPr lang="en-US" sz="2800" baseline="-25000" dirty="0">
                <a:solidFill>
                  <a:srgbClr val="FF0000"/>
                </a:solidFill>
                <a:latin typeface="Calibri" pitchFamily="34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pitchFamily="34" charset="0"/>
              </a:rPr>
              <a:t> + 3x</a:t>
            </a:r>
            <a:r>
              <a:rPr lang="en-US" sz="2800" baseline="-25000" dirty="0">
                <a:solidFill>
                  <a:srgbClr val="FF0000"/>
                </a:solidFill>
                <a:latin typeface="Calibri" pitchFamily="34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pitchFamily="34" charset="0"/>
              </a:rPr>
              <a:t> -4 = ±0.2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3810000"/>
          <a:ext cx="9144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x</a:t>
                      </a:r>
                      <a:r>
                        <a:rPr lang="en-US" sz="2400" b="1" baseline="-25000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 &amp; f(net),net=2x</a:t>
                      </a:r>
                      <a:r>
                        <a:rPr lang="en-US" sz="2400" b="1" baseline="-25000" dirty="0" smtClean="0"/>
                        <a:t>1</a:t>
                      </a:r>
                      <a:r>
                        <a:rPr lang="en-US" sz="2400" b="1" dirty="0" smtClean="0"/>
                        <a:t> +3x</a:t>
                      </a:r>
                      <a:r>
                        <a:rPr lang="en-US" sz="2400" b="1" baseline="-25000" dirty="0" smtClean="0"/>
                        <a:t>2</a:t>
                      </a:r>
                      <a:r>
                        <a:rPr lang="en-US" sz="2400" b="1" dirty="0" smtClean="0"/>
                        <a:t> -4</a:t>
                      </a:r>
                      <a:endParaRPr lang="en-US" sz="2400" b="1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y=1, f(net)=f(1)=1</a:t>
                      </a:r>
                      <a:endParaRPr lang="en-US" sz="2400" b="1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y=-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1, </a:t>
                      </a:r>
                      <a:r>
                        <a:rPr lang="en-US" sz="2400" b="1" dirty="0" smtClean="0"/>
                        <a:t>f(net)=f( -2)=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y=-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1, </a:t>
                      </a:r>
                      <a:r>
                        <a:rPr lang="en-US" sz="2400" b="1" dirty="0" smtClean="0"/>
                        <a:t>f(net)=f(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-1)=-1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y=-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1,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2400" b="1" dirty="0" smtClean="0"/>
                        <a:t>f(net)=f(-4)=-1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17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613" y="538163"/>
            <a:ext cx="6962775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28600"/>
            <a:ext cx="5857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0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4438"/>
            <a:ext cx="9144000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0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0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lum bright="-28000"/>
          </a:blip>
          <a:srcRect/>
          <a:stretch>
            <a:fillRect/>
          </a:stretch>
        </p:blipFill>
        <p:spPr bwMode="auto">
          <a:xfrm>
            <a:off x="-49213" y="0"/>
            <a:ext cx="9193213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1105" name="Rectangle 1"/>
          <p:cNvSpPr>
            <a:spLocks noChangeArrowheads="1"/>
          </p:cNvSpPr>
          <p:nvPr/>
        </p:nvSpPr>
        <p:spPr bwMode="auto">
          <a:xfrm>
            <a:off x="0" y="5470267"/>
            <a:ext cx="9144000" cy="17543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y=</a:t>
            </a:r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randn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m,n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) returns </a:t>
            </a:r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mxn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 matrix of random entities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zeros(</a:t>
            </a:r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m,n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)  returns </a:t>
            </a:r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mxn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 matrix of zeros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o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nes(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m,n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) returns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mxn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 matrix of 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3" y="109538"/>
            <a:ext cx="8677275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2057400"/>
            <a:ext cx="9372600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itchFamily="34" charset="0"/>
              </a:rPr>
              <a:t>X = [x</a:t>
            </a:r>
            <a:r>
              <a:rPr lang="en-US" sz="2400" b="1" baseline="-25000" dirty="0">
                <a:latin typeface="Calibri" pitchFamily="34" charset="0"/>
              </a:rPr>
              <a:t>1</a:t>
            </a:r>
            <a:r>
              <a:rPr lang="en-US" sz="2400" b="1" dirty="0">
                <a:latin typeface="Calibri" pitchFamily="34" charset="0"/>
              </a:rPr>
              <a:t> x</a:t>
            </a:r>
            <a:r>
              <a:rPr lang="en-US" sz="2400" b="1" baseline="-25000" dirty="0">
                <a:latin typeface="Calibri" pitchFamily="34" charset="0"/>
              </a:rPr>
              <a:t>2</a:t>
            </a:r>
            <a:r>
              <a:rPr lang="en-US" sz="2400" b="1" dirty="0">
                <a:latin typeface="Calibri" pitchFamily="34" charset="0"/>
              </a:rPr>
              <a:t>], </a:t>
            </a:r>
          </a:p>
          <a:p>
            <a:r>
              <a:rPr lang="en-US" sz="2400" b="1" dirty="0">
                <a:latin typeface="Calibri" pitchFamily="34" charset="0"/>
              </a:rPr>
              <a:t>x</a:t>
            </a:r>
            <a:r>
              <a:rPr lang="en-US" sz="2400" b="1" baseline="-25000" dirty="0">
                <a:latin typeface="Calibri" pitchFamily="34" charset="0"/>
              </a:rPr>
              <a:t>1</a:t>
            </a:r>
            <a:r>
              <a:rPr lang="en-US" sz="2400" b="1" dirty="0">
                <a:latin typeface="Calibri" pitchFamily="34" charset="0"/>
              </a:rPr>
              <a:t> is 2x20 matrix [ twenty 2 dimensional points]</a:t>
            </a:r>
          </a:p>
          <a:p>
            <a:r>
              <a:rPr lang="en-US" sz="2400" b="1" dirty="0" smtClean="0">
                <a:latin typeface="Calibri" pitchFamily="34" charset="0"/>
              </a:rPr>
              <a:t>x</a:t>
            </a:r>
            <a:r>
              <a:rPr lang="en-US" sz="2400" b="1" baseline="-25000" dirty="0" smtClean="0">
                <a:latin typeface="Calibri" pitchFamily="34" charset="0"/>
              </a:rPr>
              <a:t>2</a:t>
            </a:r>
            <a:r>
              <a:rPr lang="en-US" sz="2400" b="1" dirty="0" smtClean="0">
                <a:latin typeface="Calibri" pitchFamily="34" charset="0"/>
              </a:rPr>
              <a:t> </a:t>
            </a:r>
            <a:r>
              <a:rPr lang="en-US" sz="2400" b="1" dirty="0">
                <a:latin typeface="Calibri" pitchFamily="34" charset="0"/>
              </a:rPr>
              <a:t>is 2x20 matrix[ twenty 2 dimensional points], with random values </a:t>
            </a:r>
            <a:r>
              <a:rPr lang="en-US" sz="2400" b="1" dirty="0" err="1">
                <a:latin typeface="Calibri" pitchFamily="34" charset="0"/>
              </a:rPr>
              <a:t>offsetted</a:t>
            </a:r>
            <a:r>
              <a:rPr lang="en-US" sz="2400" b="1" dirty="0">
                <a:latin typeface="Calibri" pitchFamily="34" charset="0"/>
              </a:rPr>
              <a:t> by </a:t>
            </a:r>
            <a:r>
              <a:rPr lang="en-US" sz="2400" b="1" dirty="0" smtClean="0">
                <a:latin typeface="Calibri" pitchFamily="34" charset="0"/>
              </a:rPr>
              <a:t>5</a:t>
            </a:r>
          </a:p>
          <a:p>
            <a:endParaRPr lang="en-US" sz="2400" b="1" dirty="0" smtClean="0">
              <a:latin typeface="Calibri" pitchFamily="34" charset="0"/>
            </a:endParaRPr>
          </a:p>
          <a:p>
            <a:r>
              <a:rPr lang="en-US" sz="2400" b="1" dirty="0" smtClean="0">
                <a:latin typeface="Calibri" pitchFamily="34" charset="0"/>
              </a:rPr>
              <a:t>X is 2x40 matrix</a:t>
            </a:r>
          </a:p>
          <a:p>
            <a:endParaRPr lang="en-US" sz="2400" b="1" dirty="0">
              <a:latin typeface="Calibri" pitchFamily="34" charset="0"/>
            </a:endParaRPr>
          </a:p>
          <a:p>
            <a:r>
              <a:rPr lang="en-US" sz="2400" b="1" dirty="0" smtClean="0">
                <a:latin typeface="Calibri" pitchFamily="34" charset="0"/>
              </a:rPr>
              <a:t>Output(target</a:t>
            </a:r>
            <a:r>
              <a:rPr lang="en-US" sz="2400" b="1" dirty="0">
                <a:latin typeface="Calibri" pitchFamily="34" charset="0"/>
              </a:rPr>
              <a:t>) is 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row vector  with 40 columns</a:t>
            </a:r>
            <a:r>
              <a:rPr lang="en-US" sz="2400" b="1" dirty="0">
                <a:latin typeface="Calibri" pitchFamily="34" charset="0"/>
              </a:rPr>
              <a:t> having 20 values as 0 and 20 values as </a:t>
            </a:r>
            <a:r>
              <a:rPr lang="en-US" sz="2400" b="1" dirty="0" smtClean="0">
                <a:latin typeface="Calibri" pitchFamily="34" charset="0"/>
              </a:rPr>
              <a:t>1</a:t>
            </a:r>
          </a:p>
          <a:p>
            <a:endParaRPr lang="en-US" sz="2400" b="1" dirty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</p:txBody>
      </p:sp>
      <p:pic>
        <p:nvPicPr>
          <p:cNvPr id="427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00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" y="5638800"/>
          <a:ext cx="8902689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83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34828"/>
                <a:gridCol w="208280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  <a:gridCol w="2215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6867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690" name="Picture 2"/>
          <p:cNvPicPr>
            <a:picLocks noChangeAspect="1" noChangeArrowheads="1"/>
          </p:cNvPicPr>
          <p:nvPr/>
        </p:nvPicPr>
        <p:blipFill>
          <a:blip r:embed="rId2" cstate="print">
            <a:lum bright="-22000"/>
          </a:blip>
          <a:srcRect/>
          <a:stretch>
            <a:fillRect/>
          </a:stretch>
        </p:blipFill>
        <p:spPr bwMode="auto">
          <a:xfrm>
            <a:off x="0" y="0"/>
            <a:ext cx="4267200" cy="321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6691" name="Picture 3"/>
          <p:cNvPicPr>
            <a:picLocks noChangeAspect="1" noChangeArrowheads="1"/>
          </p:cNvPicPr>
          <p:nvPr/>
        </p:nvPicPr>
        <p:blipFill>
          <a:blip r:embed="rId3" cstate="print">
            <a:lum bright="-7000"/>
          </a:blip>
          <a:srcRect/>
          <a:stretch>
            <a:fillRect/>
          </a:stretch>
        </p:blipFill>
        <p:spPr bwMode="auto">
          <a:xfrm>
            <a:off x="4343400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6692" name="Picture 4"/>
          <p:cNvPicPr>
            <a:picLocks noChangeAspect="1" noChangeArrowheads="1"/>
          </p:cNvPicPr>
          <p:nvPr/>
        </p:nvPicPr>
        <p:blipFill>
          <a:blip r:embed="rId4" cstate="print">
            <a:lum bright="-34000"/>
          </a:blip>
          <a:srcRect/>
          <a:stretch>
            <a:fillRect/>
          </a:stretch>
        </p:blipFill>
        <p:spPr bwMode="auto">
          <a:xfrm>
            <a:off x="0" y="3127375"/>
            <a:ext cx="4248150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6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6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6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6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1"/>
          <p:cNvSpPr>
            <a:spLocks noChangeArrowheads="1"/>
          </p:cNvSpPr>
          <p:nvPr/>
        </p:nvSpPr>
        <p:spPr bwMode="auto">
          <a:xfrm>
            <a:off x="0" y="0"/>
            <a:ext cx="9144000" cy="790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800" b="1" dirty="0" err="1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Perceptron</a:t>
            </a:r>
            <a:r>
              <a:rPr lang="en-US" altLang="ko-KR" sz="4800" b="1" dirty="0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  </a:t>
            </a:r>
            <a:r>
              <a:rPr lang="en-US" altLang="ko-KR" sz="4800" b="1" dirty="0" smtClean="0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Rule[RECALL]</a:t>
            </a:r>
            <a:endParaRPr lang="en-US" altLang="ko-KR" sz="4800" b="1" dirty="0">
              <a:solidFill>
                <a:srgbClr val="FF0000"/>
              </a:solidFill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1" i="1" dirty="0">
                <a:latin typeface="Calibri" pitchFamily="34" charset="0"/>
                <a:ea typeface="Gulim" pitchFamily="34" charset="-127"/>
              </a:rPr>
              <a:t> [ change in weights proportional to (t-o) or simply ‘t’ ]</a:t>
            </a:r>
          </a:p>
          <a:p>
            <a:pPr>
              <a:lnSpc>
                <a:spcPct val="90000"/>
              </a:lnSpc>
            </a:pPr>
            <a:r>
              <a:rPr lang="el-GR" altLang="ko-KR" sz="3600" b="1" dirty="0" smtClean="0">
                <a:latin typeface="Calibri" pitchFamily="34" charset="0"/>
                <a:ea typeface="Gulim" pitchFamily="34" charset="-127"/>
              </a:rPr>
              <a:t>Δ</a:t>
            </a:r>
            <a:r>
              <a:rPr lang="en-US" altLang="ko-KR" sz="3600" b="1" dirty="0">
                <a:latin typeface="Calibri" pitchFamily="34" charset="0"/>
                <a:ea typeface="Gulim" pitchFamily="34" charset="-127"/>
              </a:rPr>
              <a:t>w= </a:t>
            </a:r>
            <a:r>
              <a:rPr lang="el-GR" altLang="ko-KR" sz="3600" b="1" dirty="0">
                <a:latin typeface="Calibri" pitchFamily="34" charset="0"/>
                <a:ea typeface="Gulim" pitchFamily="34" charset="-127"/>
              </a:rPr>
              <a:t>ή</a:t>
            </a:r>
            <a:r>
              <a:rPr lang="en-US" altLang="ko-KR" sz="3600" b="1" dirty="0">
                <a:latin typeface="Calibri" pitchFamily="34" charset="0"/>
                <a:ea typeface="Gulim" pitchFamily="34" charset="-127"/>
              </a:rPr>
              <a:t>(t-o) X  </a:t>
            </a:r>
            <a:endParaRPr lang="en-US" altLang="ko-KR" sz="3600" b="1" dirty="0" smtClean="0"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3600" b="1" dirty="0" smtClean="0">
                <a:latin typeface="Calibri" pitchFamily="34" charset="0"/>
                <a:ea typeface="Gulim" pitchFamily="34" charset="-127"/>
              </a:rPr>
              <a:t>or </a:t>
            </a:r>
            <a:endParaRPr lang="en-US" altLang="ko-KR" sz="3600" b="1" dirty="0"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l-GR" altLang="ko-KR" sz="3600" b="1" dirty="0">
                <a:latin typeface="Calibri" pitchFamily="34" charset="0"/>
                <a:ea typeface="Gulim" pitchFamily="34" charset="-127"/>
              </a:rPr>
              <a:t>Δ</a:t>
            </a:r>
            <a:r>
              <a:rPr lang="en-US" altLang="ko-KR" sz="3600" b="1" dirty="0">
                <a:latin typeface="Calibri" pitchFamily="34" charset="0"/>
                <a:ea typeface="Gulim" pitchFamily="34" charset="-127"/>
              </a:rPr>
              <a:t>w= </a:t>
            </a:r>
            <a:r>
              <a:rPr lang="el-GR" altLang="ko-KR" sz="3600" b="1" dirty="0">
                <a:latin typeface="Calibri" pitchFamily="34" charset="0"/>
                <a:ea typeface="Gulim" pitchFamily="34" charset="-127"/>
              </a:rPr>
              <a:t>ή</a:t>
            </a:r>
            <a:r>
              <a:rPr lang="en-US" altLang="ko-KR" sz="3600" b="1" dirty="0">
                <a:latin typeface="Calibri" pitchFamily="34" charset="0"/>
                <a:ea typeface="Gulim" pitchFamily="34" charset="-127"/>
              </a:rPr>
              <a:t>t X  respectively, </a:t>
            </a:r>
            <a:r>
              <a:rPr lang="en-US" altLang="ko-KR" sz="3200" b="1" dirty="0">
                <a:latin typeface="Calibri" pitchFamily="34" charset="0"/>
                <a:ea typeface="Gulim" pitchFamily="34" charset="-127"/>
              </a:rPr>
              <a:t>[ </a:t>
            </a:r>
            <a:r>
              <a:rPr lang="en-US" altLang="ko-KR" sz="3200" b="1" i="1" dirty="0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Similar to supervised </a:t>
            </a:r>
            <a:r>
              <a:rPr lang="en-US" altLang="ko-KR" sz="3200" b="1" i="1" dirty="0" err="1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Hebb</a:t>
            </a:r>
            <a:r>
              <a:rPr lang="en-US" altLang="ko-KR" sz="3200" b="1" i="1" dirty="0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 , in which initial weights are zero while in PL initial weights could be anything</a:t>
            </a:r>
            <a:r>
              <a:rPr lang="en-US" altLang="ko-KR" sz="3200" b="1" dirty="0">
                <a:latin typeface="Calibri" pitchFamily="34" charset="0"/>
                <a:ea typeface="Gulim" pitchFamily="34" charset="-127"/>
              </a:rPr>
              <a:t>]</a:t>
            </a:r>
            <a:endParaRPr lang="en-US" altLang="ko-KR" sz="3600" b="1" dirty="0"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3600" b="1" dirty="0"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3200" b="1" dirty="0">
                <a:latin typeface="Calibri" pitchFamily="34" charset="0"/>
                <a:ea typeface="Gulim" pitchFamily="34" charset="-127"/>
              </a:rPr>
              <a:t>finds a successful weight vector when the training examples are linearly separable, </a:t>
            </a:r>
            <a:r>
              <a:rPr lang="en-US" altLang="ko-KR" sz="3200" b="1" dirty="0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it can fail to converge if the examples are </a:t>
            </a:r>
            <a:r>
              <a:rPr lang="en-US" altLang="ko-KR" sz="3200" b="1" i="1" dirty="0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not linearly </a:t>
            </a:r>
            <a:r>
              <a:rPr lang="en-US" altLang="ko-KR" sz="3200" b="1" i="1" dirty="0" err="1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separatable</a:t>
            </a:r>
            <a:r>
              <a:rPr lang="en-US" altLang="ko-KR" sz="3200" b="1" dirty="0">
                <a:latin typeface="Calibri" pitchFamily="34" charset="0"/>
                <a:ea typeface="Gulim" pitchFamily="34" charset="-127"/>
              </a:rPr>
              <a:t>. </a:t>
            </a:r>
          </a:p>
          <a:p>
            <a:pPr>
              <a:lnSpc>
                <a:spcPct val="90000"/>
              </a:lnSpc>
            </a:pPr>
            <a:endParaRPr lang="en-US" altLang="ko-KR" sz="4400" b="1" dirty="0">
              <a:solidFill>
                <a:srgbClr val="FF0000"/>
              </a:solidFill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4400" b="1" dirty="0">
                <a:solidFill>
                  <a:srgbClr val="FF0000"/>
                </a:solidFill>
                <a:latin typeface="Calibri" pitchFamily="34" charset="0"/>
                <a:ea typeface="Gulim" pitchFamily="34" charset="-127"/>
              </a:rPr>
              <a:t>Delta Training rule</a:t>
            </a:r>
            <a:r>
              <a:rPr lang="en-US" altLang="ko-KR" sz="3200" b="1" dirty="0">
                <a:latin typeface="Calibri" pitchFamily="34" charset="0"/>
                <a:ea typeface="Gulim" pitchFamily="34" charset="-127"/>
              </a:rPr>
              <a:t>, is designed to overcome this difficulty.</a:t>
            </a:r>
          </a:p>
          <a:p>
            <a:pPr>
              <a:lnSpc>
                <a:spcPct val="90000"/>
              </a:lnSpc>
            </a:pPr>
            <a:endParaRPr lang="en-US" altLang="ko-KR" sz="3200" b="1" dirty="0">
              <a:latin typeface="Calibri" pitchFamily="34" charset="0"/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3200" dirty="0">
              <a:latin typeface="Calibri" pitchFamily="34" charset="0"/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"/>
            <a:ext cx="9144000" cy="6145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The Delta </a:t>
            </a:r>
            <a:r>
              <a:rPr lang="en-US" sz="3600" b="1" dirty="0" smtClean="0">
                <a:solidFill>
                  <a:srgbClr val="FF0000"/>
                </a:solidFill>
              </a:rPr>
              <a:t>Rule(DR)</a:t>
            </a: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200" dirty="0"/>
              <a:t>Developed by </a:t>
            </a:r>
            <a:r>
              <a:rPr lang="en-US" sz="3200" b="1" dirty="0" err="1">
                <a:solidFill>
                  <a:srgbClr val="FF0000"/>
                </a:solidFill>
              </a:rPr>
              <a:t>Widrow</a:t>
            </a:r>
            <a:r>
              <a:rPr lang="en-US" sz="3200" b="1" dirty="0">
                <a:solidFill>
                  <a:srgbClr val="FF0000"/>
                </a:solidFill>
              </a:rPr>
              <a:t> and Hoff</a:t>
            </a:r>
            <a:r>
              <a:rPr lang="en-US" sz="3200" dirty="0"/>
              <a:t>, </a:t>
            </a:r>
            <a:endParaRPr lang="en-US" sz="3200" dirty="0" smtClean="0"/>
          </a:p>
          <a:p>
            <a:r>
              <a:rPr lang="en-US" sz="3200" dirty="0" smtClean="0"/>
              <a:t>also </a:t>
            </a:r>
            <a:r>
              <a:rPr lang="en-US" sz="3200" dirty="0"/>
              <a:t>called </a:t>
            </a:r>
            <a:r>
              <a:rPr lang="en-US" sz="3200" b="1" dirty="0" smtClean="0">
                <a:solidFill>
                  <a:srgbClr val="FF0000"/>
                </a:solidFill>
              </a:rPr>
              <a:t>Least </a:t>
            </a:r>
            <a:r>
              <a:rPr lang="en-US" sz="3200" b="1" dirty="0">
                <a:solidFill>
                  <a:srgbClr val="FF0000"/>
                </a:solidFill>
              </a:rPr>
              <a:t>Mean Square (LMS)</a:t>
            </a:r>
            <a:r>
              <a:rPr lang="en-US" sz="3200" b="1" dirty="0"/>
              <a:t> </a:t>
            </a:r>
            <a:r>
              <a:rPr lang="en-US" sz="3200" dirty="0"/>
              <a:t>method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r>
              <a:rPr lang="en-US" sz="3200" b="1" dirty="0" smtClean="0"/>
              <a:t>Delta </a:t>
            </a:r>
            <a:r>
              <a:rPr lang="en-US" sz="3200" b="1" dirty="0"/>
              <a:t>rule</a:t>
            </a:r>
            <a:r>
              <a:rPr lang="en-US" sz="3200" dirty="0"/>
              <a:t> is a </a:t>
            </a:r>
            <a:r>
              <a:rPr lang="en-US" sz="3200" dirty="0">
                <a:hlinkClick r:id="rId2" tooltip="Gradient descent"/>
              </a:rPr>
              <a:t>gradient descent</a:t>
            </a:r>
            <a:r>
              <a:rPr lang="en-US" sz="3200" dirty="0"/>
              <a:t> learning rule for updating the weights of the inputs to </a:t>
            </a:r>
            <a:r>
              <a:rPr lang="en-US" sz="3200" dirty="0">
                <a:hlinkClick r:id="rId3" tooltip="Artificial neurons"/>
              </a:rPr>
              <a:t>artificial neurons</a:t>
            </a:r>
            <a:r>
              <a:rPr lang="en-US" sz="3200" dirty="0"/>
              <a:t> in a </a:t>
            </a:r>
            <a:r>
              <a:rPr lang="en-US" sz="3600" b="1" dirty="0" smtClean="0">
                <a:solidFill>
                  <a:srgbClr val="FF0000"/>
                </a:solidFill>
              </a:rPr>
              <a:t>SINGLE LAYER NEURAL NETWORK</a:t>
            </a:r>
            <a:r>
              <a:rPr lang="en-US" sz="3200" b="1" dirty="0" smtClean="0"/>
              <a:t>.</a:t>
            </a:r>
            <a:r>
              <a:rPr lang="en-US" sz="3200" b="1" baseline="30000" dirty="0" smtClean="0"/>
              <a:t> </a:t>
            </a:r>
            <a:endParaRPr lang="en-US" sz="3200" b="1" baseline="30000" dirty="0"/>
          </a:p>
          <a:p>
            <a:endParaRPr lang="en-US" sz="3200" baseline="30000" dirty="0"/>
          </a:p>
          <a:p>
            <a:r>
              <a:rPr lang="en-US" sz="3200" dirty="0"/>
              <a:t> It is a </a:t>
            </a:r>
            <a:r>
              <a:rPr lang="en-US" sz="3600" dirty="0">
                <a:solidFill>
                  <a:srgbClr val="FF0000"/>
                </a:solidFill>
              </a:rPr>
              <a:t>special </a:t>
            </a:r>
            <a:r>
              <a:rPr lang="en-US" sz="3600" dirty="0" smtClean="0">
                <a:solidFill>
                  <a:srgbClr val="FF0000"/>
                </a:solidFill>
              </a:rPr>
              <a:t>case, </a:t>
            </a:r>
            <a:r>
              <a:rPr lang="en-US" sz="3600" b="1" dirty="0" smtClean="0">
                <a:solidFill>
                  <a:srgbClr val="FF0000"/>
                </a:solidFill>
              </a:rPr>
              <a:t>a basis for </a:t>
            </a:r>
            <a:r>
              <a:rPr lang="en-US" sz="3200" dirty="0" smtClean="0"/>
              <a:t>the </a:t>
            </a:r>
            <a:r>
              <a:rPr lang="en-US" sz="3200" dirty="0"/>
              <a:t>more general </a:t>
            </a:r>
            <a:r>
              <a:rPr lang="en-US" sz="3600" b="1" dirty="0" err="1">
                <a:hlinkClick r:id="rId4" tooltip="Backpropagation"/>
              </a:rPr>
              <a:t>backpropagation</a:t>
            </a:r>
            <a:r>
              <a:rPr lang="en-US" sz="3600" b="1" dirty="0"/>
              <a:t> </a:t>
            </a:r>
            <a:r>
              <a:rPr lang="en-US" sz="3200" dirty="0" smtClean="0"/>
              <a:t>algorithm for MLP</a:t>
            </a:r>
            <a:endParaRPr lang="en-US" sz="3200" dirty="0"/>
          </a:p>
          <a:p>
            <a:endParaRPr lang="en-US" sz="3200" dirty="0"/>
          </a:p>
          <a:p>
            <a:endParaRPr lang="en-US" sz="3600" dirty="0"/>
          </a:p>
        </p:txBody>
      </p:sp>
      <p:pic>
        <p:nvPicPr>
          <p:cNvPr id="250880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08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08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228600" y="4267200"/>
            <a:ext cx="43332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ahoma" pitchFamily="34" charset="0"/>
              </a:rPr>
              <a:t>Error </a:t>
            </a:r>
            <a:r>
              <a:rPr lang="en-US" sz="2400" b="1" dirty="0">
                <a:solidFill>
                  <a:srgbClr val="FF0000"/>
                </a:solidFill>
                <a:latin typeface="Tahoma" pitchFamily="34" charset="0"/>
              </a:rPr>
              <a:t>gradient  is negative: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-1600200" y="4800600"/>
            <a:ext cx="8229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dirty="0">
                <a:latin typeface="Tahoma" pitchFamily="34" charset="0"/>
              </a:rPr>
              <a:t>         </a:t>
            </a:r>
            <a:r>
              <a:rPr lang="en-US" sz="2400" b="1" dirty="0" err="1">
                <a:latin typeface="Tahoma" pitchFamily="34" charset="0"/>
              </a:rPr>
              <a:t>w</a:t>
            </a:r>
            <a:r>
              <a:rPr lang="en-US" sz="2400" b="1" baseline="-25000" dirty="0" err="1">
                <a:latin typeface="Tahoma" pitchFamily="34" charset="0"/>
              </a:rPr>
              <a:t>i</a:t>
            </a:r>
            <a:r>
              <a:rPr lang="en-US" sz="2400" b="1" dirty="0">
                <a:latin typeface="Tahoma" pitchFamily="34" charset="0"/>
              </a:rPr>
              <a:t> (new) = </a:t>
            </a:r>
            <a:r>
              <a:rPr lang="en-US" sz="2400" b="1" dirty="0" err="1">
                <a:latin typeface="Tahoma" pitchFamily="34" charset="0"/>
              </a:rPr>
              <a:t>w</a:t>
            </a:r>
            <a:r>
              <a:rPr lang="en-US" sz="2400" b="1" baseline="-25000" dirty="0" err="1">
                <a:latin typeface="Tahoma" pitchFamily="34" charset="0"/>
              </a:rPr>
              <a:t>i</a:t>
            </a:r>
            <a:r>
              <a:rPr lang="en-US" sz="2400" b="1" dirty="0">
                <a:latin typeface="Tahoma" pitchFamily="34" charset="0"/>
              </a:rPr>
              <a:t> (old)  + </a:t>
            </a:r>
            <a:r>
              <a:rPr lang="en-US" sz="2400" dirty="0">
                <a:latin typeface="Tahoma" pitchFamily="34" charset="0"/>
              </a:rPr>
              <a:t>η  </a:t>
            </a:r>
            <a:r>
              <a:rPr lang="en-US" sz="2400" dirty="0">
                <a:latin typeface="Symbol" pitchFamily="18" charset="2"/>
              </a:rPr>
              <a:t>Ñ</a:t>
            </a:r>
            <a:r>
              <a:rPr lang="en-US" sz="2400" dirty="0">
                <a:latin typeface="Tahoma" pitchFamily="34" charset="0"/>
              </a:rPr>
              <a:t>E</a:t>
            </a:r>
          </a:p>
          <a:p>
            <a:pPr algn="ctr"/>
            <a:r>
              <a:rPr lang="en-US" sz="2400" b="1" dirty="0" err="1">
                <a:latin typeface="Tahoma" pitchFamily="34" charset="0"/>
              </a:rPr>
              <a:t>w</a:t>
            </a:r>
            <a:r>
              <a:rPr lang="en-US" sz="2400" b="1" baseline="-25000" dirty="0" err="1">
                <a:latin typeface="Tahoma" pitchFamily="34" charset="0"/>
              </a:rPr>
              <a:t>i</a:t>
            </a:r>
            <a:r>
              <a:rPr lang="en-US" sz="2400" b="1" baseline="-25000" dirty="0">
                <a:latin typeface="Tahoma" pitchFamily="34" charset="0"/>
              </a:rPr>
              <a:t> </a:t>
            </a:r>
            <a:r>
              <a:rPr lang="en-US" sz="2400" b="1" dirty="0">
                <a:latin typeface="Tahoma" pitchFamily="34" charset="0"/>
              </a:rPr>
              <a:t>(new) &gt; </a:t>
            </a:r>
            <a:r>
              <a:rPr lang="en-US" sz="2400" b="1" dirty="0" err="1">
                <a:latin typeface="Tahoma" pitchFamily="34" charset="0"/>
              </a:rPr>
              <a:t>w</a:t>
            </a:r>
            <a:r>
              <a:rPr lang="en-US" sz="2400" b="1" baseline="-25000" dirty="0" err="1">
                <a:latin typeface="Tahoma" pitchFamily="34" charset="0"/>
              </a:rPr>
              <a:t>i</a:t>
            </a:r>
            <a:r>
              <a:rPr lang="en-US" sz="2400" b="1" dirty="0">
                <a:latin typeface="Tahoma" pitchFamily="34" charset="0"/>
              </a:rPr>
              <a:t>(old)</a:t>
            </a: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381000" y="5562600"/>
            <a:ext cx="701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ahoma" pitchFamily="34" charset="0"/>
              </a:rPr>
              <a:t>Error </a:t>
            </a:r>
            <a:r>
              <a:rPr lang="en-US" sz="2400" b="1" dirty="0">
                <a:solidFill>
                  <a:srgbClr val="FF0000"/>
                </a:solidFill>
                <a:latin typeface="Tahoma" pitchFamily="34" charset="0"/>
              </a:rPr>
              <a:t>gradient  is positive:</a:t>
            </a: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533400" y="6035675"/>
            <a:ext cx="7924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400" b="1" dirty="0" err="1">
                <a:latin typeface="Tahoma" pitchFamily="34" charset="0"/>
              </a:rPr>
              <a:t>w</a:t>
            </a:r>
            <a:r>
              <a:rPr lang="en-US" sz="2400" b="1" baseline="-25000" dirty="0" err="1">
                <a:latin typeface="Tahoma" pitchFamily="34" charset="0"/>
              </a:rPr>
              <a:t>i</a:t>
            </a:r>
            <a:r>
              <a:rPr lang="en-US" sz="2400" b="1" dirty="0">
                <a:latin typeface="Tahoma" pitchFamily="34" charset="0"/>
              </a:rPr>
              <a:t> (new) = </a:t>
            </a:r>
            <a:r>
              <a:rPr lang="en-US" sz="2400" b="1" dirty="0" err="1">
                <a:latin typeface="Tahoma" pitchFamily="34" charset="0"/>
              </a:rPr>
              <a:t>w</a:t>
            </a:r>
            <a:r>
              <a:rPr lang="en-US" sz="2400" b="1" baseline="-25000" dirty="0" err="1">
                <a:latin typeface="Tahoma" pitchFamily="34" charset="0"/>
              </a:rPr>
              <a:t>i</a:t>
            </a:r>
            <a:r>
              <a:rPr lang="en-US" sz="2400" b="1" dirty="0">
                <a:latin typeface="Tahoma" pitchFamily="34" charset="0"/>
              </a:rPr>
              <a:t> (old)  - </a:t>
            </a:r>
            <a:r>
              <a:rPr lang="en-US" sz="2400" dirty="0">
                <a:latin typeface="Tahoma" pitchFamily="34" charset="0"/>
              </a:rPr>
              <a:t>η </a:t>
            </a:r>
            <a:r>
              <a:rPr lang="en-US" sz="2400" dirty="0">
                <a:latin typeface="Symbol" pitchFamily="18" charset="2"/>
              </a:rPr>
              <a:t>Ñ</a:t>
            </a:r>
            <a:r>
              <a:rPr lang="en-US" sz="2400" dirty="0">
                <a:latin typeface="Tahoma" pitchFamily="34" charset="0"/>
              </a:rPr>
              <a:t>E                                      </a:t>
            </a:r>
            <a:r>
              <a:rPr lang="en-US" sz="2400" b="1" dirty="0" err="1">
                <a:latin typeface="Tahoma" pitchFamily="34" charset="0"/>
              </a:rPr>
              <a:t>w</a:t>
            </a:r>
            <a:r>
              <a:rPr lang="en-US" sz="2400" b="1" baseline="-25000" dirty="0" err="1">
                <a:latin typeface="Tahoma" pitchFamily="34" charset="0"/>
              </a:rPr>
              <a:t>i</a:t>
            </a:r>
            <a:r>
              <a:rPr lang="en-US" sz="2400" b="1" baseline="-25000" dirty="0">
                <a:latin typeface="Tahoma" pitchFamily="34" charset="0"/>
              </a:rPr>
              <a:t> </a:t>
            </a:r>
            <a:r>
              <a:rPr lang="en-US" sz="2400" b="1" dirty="0">
                <a:latin typeface="Tahoma" pitchFamily="34" charset="0"/>
              </a:rPr>
              <a:t>(new) &lt; </a:t>
            </a:r>
            <a:r>
              <a:rPr lang="en-US" sz="2400" b="1" dirty="0" err="1">
                <a:latin typeface="Tahoma" pitchFamily="34" charset="0"/>
              </a:rPr>
              <a:t>w</a:t>
            </a:r>
            <a:r>
              <a:rPr lang="en-US" sz="2400" b="1" baseline="-25000" dirty="0" err="1">
                <a:latin typeface="Tahoma" pitchFamily="34" charset="0"/>
              </a:rPr>
              <a:t>i</a:t>
            </a:r>
            <a:r>
              <a:rPr lang="en-US" sz="2400" b="1" dirty="0">
                <a:latin typeface="Tahoma" pitchFamily="34" charset="0"/>
              </a:rPr>
              <a:t>(old)</a:t>
            </a:r>
          </a:p>
        </p:txBody>
      </p:sp>
      <p:sp>
        <p:nvSpPr>
          <p:cNvPr id="640008" name="TextBox 7"/>
          <p:cNvSpPr txBox="1">
            <a:spLocks noChangeArrowheads="1"/>
          </p:cNvSpPr>
          <p:nvPr/>
        </p:nvSpPr>
        <p:spPr bwMode="auto">
          <a:xfrm>
            <a:off x="0" y="0"/>
            <a:ext cx="23622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/>
              <a:t>FOR FINDING MINIMUM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3352800"/>
            <a:ext cx="8839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ahoma" pitchFamily="34" charset="0"/>
              </a:rPr>
              <a:t> </a:t>
            </a:r>
            <a:endParaRPr lang="en-US" sz="3200" b="1" dirty="0" smtClean="0">
              <a:solidFill>
                <a:srgbClr val="FF0000"/>
              </a:solidFill>
              <a:latin typeface="Tahoma" pitchFamily="34" charset="0"/>
            </a:endParaRPr>
          </a:p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Tahoma" pitchFamily="34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Tahoma" pitchFamily="34" charset="0"/>
              </a:rPr>
              <a:t>General Rule : </a:t>
            </a:r>
            <a:r>
              <a:rPr lang="en-US" sz="2800" b="1" dirty="0" err="1" smtClean="0">
                <a:solidFill>
                  <a:srgbClr val="FF0000"/>
                </a:solidFill>
                <a:latin typeface="Tahoma" pitchFamily="34" charset="0"/>
              </a:rPr>
              <a:t>w</a:t>
            </a:r>
            <a:r>
              <a:rPr lang="en-US" sz="2800" b="1" baseline="-25000" dirty="0" err="1" smtClean="0">
                <a:solidFill>
                  <a:srgbClr val="FF0000"/>
                </a:solidFill>
                <a:latin typeface="Tahoma" pitchFamily="34" charset="0"/>
              </a:rPr>
              <a:t>i</a:t>
            </a:r>
            <a:r>
              <a:rPr lang="en-US" sz="2800" b="1" dirty="0" smtClean="0">
                <a:solidFill>
                  <a:srgbClr val="FF0000"/>
                </a:solidFill>
                <a:latin typeface="Tahoma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ahoma" pitchFamily="34" charset="0"/>
              </a:rPr>
              <a:t>(new) = </a:t>
            </a:r>
            <a:r>
              <a:rPr lang="en-US" sz="2800" b="1" dirty="0" err="1">
                <a:solidFill>
                  <a:srgbClr val="FF0000"/>
                </a:solidFill>
                <a:latin typeface="Tahoma" pitchFamily="34" charset="0"/>
              </a:rPr>
              <a:t>w</a:t>
            </a:r>
            <a:r>
              <a:rPr lang="en-US" sz="2800" b="1" baseline="-25000" dirty="0" err="1">
                <a:solidFill>
                  <a:srgbClr val="FF0000"/>
                </a:solidFill>
                <a:latin typeface="Tahoma" pitchFamily="34" charset="0"/>
              </a:rPr>
              <a:t>i</a:t>
            </a:r>
            <a:r>
              <a:rPr lang="en-US" sz="2800" b="1" dirty="0">
                <a:solidFill>
                  <a:srgbClr val="FF0000"/>
                </a:solidFill>
                <a:latin typeface="Tahoma" pitchFamily="34" charset="0"/>
              </a:rPr>
              <a:t> (old)  - η </a:t>
            </a:r>
            <a:r>
              <a:rPr lang="en-US" sz="2800" b="1" dirty="0">
                <a:solidFill>
                  <a:srgbClr val="FF0000"/>
                </a:solidFill>
                <a:latin typeface="Symbol" pitchFamily="18" charset="2"/>
              </a:rPr>
              <a:t>Ñ</a:t>
            </a:r>
            <a:r>
              <a:rPr lang="en-US" sz="2800" b="1" dirty="0">
                <a:solidFill>
                  <a:srgbClr val="FF0000"/>
                </a:solidFill>
                <a:latin typeface="Tahoma" pitchFamily="34" charset="0"/>
              </a:rPr>
              <a:t>E</a:t>
            </a:r>
          </a:p>
        </p:txBody>
      </p:sp>
      <p:pic>
        <p:nvPicPr>
          <p:cNvPr id="54835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0"/>
            <a:ext cx="6400800" cy="387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83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83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/>
      <p:bldP spid="173060" grpId="0"/>
      <p:bldP spid="173061" grpId="0"/>
      <p:bldP spid="173062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400" b="1" dirty="0" smtClean="0">
                <a:solidFill>
                  <a:srgbClr val="FF0000"/>
                </a:solidFill>
              </a:rPr>
              <a:t>What is a cost/loss/error function? </a:t>
            </a:r>
            <a:endParaRPr lang="en-US" sz="40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It  defines how costly our mistakes are. 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 It essentially calculates how </a:t>
            </a:r>
            <a:r>
              <a:rPr lang="en-US" sz="3200" b="1" dirty="0" smtClean="0">
                <a:solidFill>
                  <a:srgbClr val="FF0000"/>
                </a:solidFill>
              </a:rPr>
              <a:t>poorly </a:t>
            </a:r>
            <a:r>
              <a:rPr lang="en-US" sz="3200" b="1" dirty="0" smtClean="0"/>
              <a:t>our model is performing by comparing what the model is predicting with the actual value it is supposed to output.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It is used to </a:t>
            </a:r>
            <a:r>
              <a:rPr lang="en-US" sz="3200" b="1" dirty="0" smtClean="0">
                <a:solidFill>
                  <a:srgbClr val="FF0000"/>
                </a:solidFill>
              </a:rPr>
              <a:t>learn parameters</a:t>
            </a: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 fontAlgn="base">
              <a:buFont typeface="Wingdings" pitchFamily="2" charset="2"/>
              <a:buChar char="ü"/>
            </a:pPr>
            <a:r>
              <a:rPr lang="en-US" sz="3200" b="1" dirty="0" smtClean="0"/>
              <a:t> It is </a:t>
            </a:r>
            <a:r>
              <a:rPr lang="en-US" sz="3200" b="1" dirty="0" smtClean="0">
                <a:solidFill>
                  <a:srgbClr val="FF0000"/>
                </a:solidFill>
              </a:rPr>
              <a:t>a single value, not a vector,</a:t>
            </a:r>
            <a:r>
              <a:rPr lang="en-US" sz="3200" b="1" dirty="0" smtClean="0"/>
              <a:t> it rates how good the neural network did as a whole</a:t>
            </a:r>
            <a:r>
              <a:rPr lang="en-US" sz="3600" b="1" dirty="0" smtClean="0"/>
              <a:t>.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miro.medium.com/max/616/1*N1PyOYeog-vyytRbwEwQC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22031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28600" y="4419600"/>
            <a:ext cx="8610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If </a:t>
            </a:r>
            <a:r>
              <a:rPr lang="en-US" sz="3200" dirty="0" err="1" smtClean="0"/>
              <a:t>Y_pred</a:t>
            </a:r>
            <a:r>
              <a:rPr lang="en-US" sz="3200" dirty="0" smtClean="0"/>
              <a:t> is very far off from Y, the Loss value will be </a:t>
            </a:r>
            <a:r>
              <a:rPr lang="en-US" sz="3200" b="1" dirty="0" smtClean="0"/>
              <a:t>very high</a:t>
            </a:r>
            <a:r>
              <a:rPr lang="en-US" sz="3200" dirty="0" smtClean="0"/>
              <a:t>. </a:t>
            </a:r>
          </a:p>
          <a:p>
            <a:r>
              <a:rPr lang="en-US" sz="3200" dirty="0" smtClean="0"/>
              <a:t> if both values are almost similar, the Loss value will be </a:t>
            </a:r>
            <a:r>
              <a:rPr lang="en-US" sz="3200" b="1" dirty="0" smtClean="0"/>
              <a:t>very low. 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there are many such lines, and any such line gives a solution. </a:t>
            </a:r>
          </a:p>
          <a:p>
            <a:endParaRPr lang="en-US" sz="2000" dirty="0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4958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is the equation of  the line separating two classes? </a:t>
            </a:r>
          </a:p>
        </p:txBody>
      </p:sp>
      <p:graphicFrame>
        <p:nvGraphicFramePr>
          <p:cNvPr id="3969025" name="Object 4"/>
          <p:cNvGraphicFramePr>
            <a:graphicFrameLocks noChangeAspect="1"/>
          </p:cNvGraphicFramePr>
          <p:nvPr/>
        </p:nvGraphicFramePr>
        <p:xfrm>
          <a:off x="1828800" y="5638800"/>
          <a:ext cx="4749800" cy="871538"/>
        </p:xfrm>
        <a:graphic>
          <a:graphicData uri="http://schemas.openxmlformats.org/presentationml/2006/ole">
            <p:oleObj spid="_x0000_s3969025" name="Equation" r:id="rId3" imgW="1168200" imgH="215640" progId="Equation.DSMT4">
              <p:embed/>
            </p:oleObj>
          </a:graphicData>
        </a:graphic>
      </p:graphicFrame>
      <p:pic>
        <p:nvPicPr>
          <p:cNvPr id="3969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09600"/>
            <a:ext cx="4114800" cy="320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69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609600"/>
            <a:ext cx="401955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69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69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6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6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69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69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0" y="0"/>
            <a:ext cx="9144000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LOSS FUNCTION</a:t>
            </a:r>
          </a:p>
          <a:p>
            <a:r>
              <a:rPr lang="en-US" sz="2800" dirty="0"/>
              <a:t>Loss function evaluates performance of the network by comparing the output ‘y’ with corresponding target ‘t’</a:t>
            </a:r>
          </a:p>
          <a:p>
            <a:endParaRPr lang="en-US" sz="3600" dirty="0"/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baseline="-25000" dirty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95400"/>
            <a:ext cx="9144000" cy="52629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sz="2800" b="1" dirty="0"/>
          </a:p>
          <a:p>
            <a:pPr>
              <a:defRPr/>
            </a:pPr>
            <a:r>
              <a:rPr lang="en-US" sz="2800" b="1" dirty="0" smtClean="0"/>
              <a:t>Selection </a:t>
            </a:r>
            <a:r>
              <a:rPr lang="en-US" sz="2800" b="1" dirty="0"/>
              <a:t>of loss function is problem dependent. </a:t>
            </a:r>
          </a:p>
          <a:p>
            <a:pPr>
              <a:defRPr/>
            </a:pPr>
            <a:endParaRPr lang="en-US" sz="2800" b="1" dirty="0"/>
          </a:p>
          <a:p>
            <a:pPr>
              <a:defRPr/>
            </a:pPr>
            <a:r>
              <a:rPr lang="en-US" sz="2800" b="1" dirty="0"/>
              <a:t>Some popular loss functions are </a:t>
            </a:r>
            <a:r>
              <a:rPr lang="en-US" sz="2800" b="1" dirty="0" smtClean="0"/>
              <a:t>:</a:t>
            </a:r>
          </a:p>
          <a:p>
            <a:pPr>
              <a:defRPr/>
            </a:pPr>
            <a:endParaRPr lang="en-US" sz="3200" b="1" dirty="0"/>
          </a:p>
          <a:p>
            <a:pPr marL="514350" indent="-514350">
              <a:buFontTx/>
              <a:buAutoNum type="arabicPeriod"/>
              <a:defRPr/>
            </a:pPr>
            <a:r>
              <a:rPr lang="en-US" sz="3200" b="1" dirty="0">
                <a:solidFill>
                  <a:srgbClr val="FF0000"/>
                </a:solidFill>
              </a:rPr>
              <a:t>Euclidean distance (y-t)</a:t>
            </a:r>
            <a:r>
              <a:rPr lang="en-US" sz="3200" b="1" baseline="30000" dirty="0">
                <a:solidFill>
                  <a:srgbClr val="FF0000"/>
                </a:solidFill>
              </a:rPr>
              <a:t>2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smtClean="0">
                <a:solidFill>
                  <a:srgbClr val="FF0000"/>
                </a:solidFill>
              </a:rPr>
              <a:t>and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Hamming distance  </a:t>
            </a:r>
          </a:p>
          <a:p>
            <a:pPr marL="514350" indent="-514350">
              <a:defRPr/>
            </a:pPr>
            <a:r>
              <a:rPr lang="en-US" sz="3200" b="1" dirty="0"/>
              <a:t>     </a:t>
            </a:r>
            <a:r>
              <a:rPr lang="en-US" sz="3200" b="1" dirty="0" smtClean="0"/>
              <a:t>			for </a:t>
            </a:r>
            <a:r>
              <a:rPr lang="en-US" sz="3200" b="1" dirty="0"/>
              <a:t>forecasting of real values </a:t>
            </a:r>
            <a:endParaRPr lang="en-US" sz="3200" b="1" dirty="0" smtClean="0"/>
          </a:p>
          <a:p>
            <a:pPr marL="514350" indent="-514350">
              <a:defRPr/>
            </a:pPr>
            <a:endParaRPr lang="en-US" sz="3200" b="1" dirty="0"/>
          </a:p>
          <a:p>
            <a:pPr>
              <a:defRPr/>
            </a:pPr>
            <a:r>
              <a:rPr lang="en-US" sz="3200" b="1" dirty="0"/>
              <a:t>2. </a:t>
            </a:r>
            <a:r>
              <a:rPr lang="en-US" sz="3200" b="1" dirty="0">
                <a:solidFill>
                  <a:srgbClr val="FF0000"/>
                </a:solidFill>
              </a:rPr>
              <a:t>Cross-entropy </a:t>
            </a:r>
            <a:r>
              <a:rPr lang="en-US" sz="3200" b="1" dirty="0"/>
              <a:t>over probability distribution of outputs for classification problems.</a:t>
            </a:r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4038600" y="4038600"/>
          <a:ext cx="690563" cy="431800"/>
        </p:xfrm>
        <a:graphic>
          <a:graphicData uri="http://schemas.openxmlformats.org/presentationml/2006/ole">
            <p:oleObj spid="_x0000_s5699586" name="Equation" r:id="rId3" imgW="406080" imgH="253800" progId="Equation.DSMT4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</a:rPr>
              <a:t>Mean Square Error/Quadratic Loss/L2 Loss,</a:t>
            </a:r>
          </a:p>
          <a:p>
            <a:r>
              <a:rPr lang="en-US" sz="2800" b="1" u="sng" dirty="0" smtClean="0">
                <a:solidFill>
                  <a:srgbClr val="FF0000"/>
                </a:solidFill>
              </a:rPr>
              <a:t> single output node</a:t>
            </a:r>
            <a:endParaRPr lang="en-US" sz="2800" u="sng" dirty="0" smtClean="0">
              <a:solidFill>
                <a:srgbClr val="FF0000"/>
              </a:solidFill>
            </a:endParaRPr>
          </a:p>
        </p:txBody>
      </p:sp>
      <p:pic>
        <p:nvPicPr>
          <p:cNvPr id="4659202" name="Picture 2" descr="https://miro.medium.com/max/513/1*SGhoeJ_BgcfqU06CmX41r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914400"/>
            <a:ext cx="4724400" cy="1077495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9812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n is number of data points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733800"/>
            <a:ext cx="96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Mean Absolute Error/L1 Loss, single output node</a:t>
            </a:r>
            <a:endParaRPr lang="en-US" sz="3200" u="sng" dirty="0" smtClean="0">
              <a:solidFill>
                <a:srgbClr val="FF0000"/>
              </a:solidFill>
            </a:endParaRPr>
          </a:p>
        </p:txBody>
      </p:sp>
      <p:pic>
        <p:nvPicPr>
          <p:cNvPr id="7" name="Picture 2" descr="https://miro.medium.com/max/533/1*piCo0iDgPmESnQkHSwAK6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876800"/>
            <a:ext cx="5076825" cy="10763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59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59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6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Range of predicted values : -10,000 to 10,000;  True Value : 100</a:t>
            </a:r>
          </a:p>
          <a:p>
            <a:r>
              <a:rPr lang="en-US" sz="2400" b="1" dirty="0" smtClean="0"/>
              <a:t>gradient is the same throughout, which means </a:t>
            </a:r>
            <a:r>
              <a:rPr lang="en-US" sz="2400" b="1" dirty="0" smtClean="0">
                <a:solidFill>
                  <a:srgbClr val="FF0000"/>
                </a:solidFill>
              </a:rPr>
              <a:t>the gradient will be large even for small loss values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5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694"/>
            <a:ext cx="9144000" cy="6724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90600" y="0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Range of predicted values : -10,000 to 10,000</a:t>
            </a:r>
          </a:p>
          <a:p>
            <a:r>
              <a:rPr lang="en-US" sz="2800" b="1" dirty="0" smtClean="0"/>
              <a:t>True Value : 100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8600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FF0000"/>
                </a:solidFill>
              </a:rPr>
              <a:t>For MAE,  gradient is a step function</a:t>
            </a:r>
          </a:p>
          <a:p>
            <a:pPr fontAlgn="base">
              <a:buFont typeface="Wingdings" pitchFamily="2" charset="2"/>
              <a:buChar char="ü"/>
            </a:pPr>
            <a:r>
              <a:rPr lang="en-US" sz="3200" b="1" dirty="0" smtClean="0"/>
              <a:t>+1 ( </a:t>
            </a:r>
            <a:r>
              <a:rPr lang="en-US" sz="3200" b="1" dirty="0" err="1" smtClean="0"/>
              <a:t>y</a:t>
            </a:r>
            <a:r>
              <a:rPr lang="en-US" sz="3200" b="1" baseline="-25000" dirty="0" err="1" smtClean="0"/>
              <a:t>pred</a:t>
            </a:r>
            <a:r>
              <a:rPr lang="en-US" sz="3200" b="1" dirty="0" smtClean="0"/>
              <a:t> &gt; </a:t>
            </a:r>
            <a:r>
              <a:rPr lang="en-US" sz="3200" b="1" dirty="0" err="1" smtClean="0"/>
              <a:t>y</a:t>
            </a:r>
            <a:r>
              <a:rPr lang="en-US" sz="3200" b="1" baseline="-25000" dirty="0" err="1" smtClean="0"/>
              <a:t>target</a:t>
            </a:r>
            <a:r>
              <a:rPr lang="en-US" sz="3200" b="1" dirty="0" smtClean="0"/>
              <a:t> )</a:t>
            </a:r>
          </a:p>
          <a:p>
            <a:pPr fontAlgn="base">
              <a:buFont typeface="Wingdings" pitchFamily="2" charset="2"/>
              <a:buChar char="ü"/>
            </a:pPr>
            <a:r>
              <a:rPr lang="en-US" sz="3200" b="1" dirty="0" smtClean="0"/>
              <a:t>-1( </a:t>
            </a:r>
            <a:r>
              <a:rPr lang="en-US" sz="3200" b="1" dirty="0" err="1" smtClean="0"/>
              <a:t>y</a:t>
            </a:r>
            <a:r>
              <a:rPr lang="en-US" sz="3200" b="1" baseline="-25000" dirty="0" err="1" smtClean="0"/>
              <a:t>pred</a:t>
            </a:r>
            <a:r>
              <a:rPr lang="en-US" sz="3200" b="1" dirty="0" smtClean="0"/>
              <a:t> &lt; </a:t>
            </a:r>
            <a:r>
              <a:rPr lang="en-US" sz="3200" b="1" dirty="0" err="1" smtClean="0"/>
              <a:t>y</a:t>
            </a:r>
            <a:r>
              <a:rPr lang="en-US" sz="3200" b="1" baseline="-25000" dirty="0" err="1" smtClean="0"/>
              <a:t>target</a:t>
            </a:r>
            <a:r>
              <a:rPr lang="en-US" sz="3200" b="1" dirty="0" smtClean="0"/>
              <a:t>)  </a:t>
            </a:r>
          </a:p>
          <a:p>
            <a:pPr fontAlgn="base">
              <a:buFont typeface="Wingdings" pitchFamily="2" charset="2"/>
              <a:buChar char="ü"/>
            </a:pPr>
            <a:endParaRPr lang="en-US" sz="3200" b="1" dirty="0" smtClean="0"/>
          </a:p>
          <a:p>
            <a:pPr fontAlgn="base"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FF0000"/>
                </a:solidFill>
              </a:rPr>
              <a:t>Gradient is not defined when the prediction is perfect</a:t>
            </a:r>
          </a:p>
          <a:p>
            <a:pPr fontAlgn="base"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MAE is good to </a:t>
            </a:r>
            <a:r>
              <a:rPr lang="en-US" sz="3200" b="1" dirty="0" smtClean="0">
                <a:solidFill>
                  <a:srgbClr val="FF0000"/>
                </a:solidFill>
              </a:rPr>
              <a:t>ignore/ is more robust </a:t>
            </a:r>
            <a:r>
              <a:rPr lang="en-US" sz="3200" b="1" dirty="0" smtClean="0"/>
              <a:t>to </a:t>
            </a:r>
            <a:r>
              <a:rPr lang="en-US" sz="3200" b="1" dirty="0" smtClean="0">
                <a:solidFill>
                  <a:srgbClr val="FF0000"/>
                </a:solidFill>
              </a:rPr>
              <a:t>outliers </a:t>
            </a:r>
            <a:r>
              <a:rPr lang="en-US" sz="3200" b="1" dirty="0" smtClean="0"/>
              <a:t>since it does not make use of square.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MSE loss gives more weight to outliers than a model with MAE loss so  is preferred for learning the outliers in the dataset</a:t>
            </a:r>
            <a:endParaRPr lang="en-US" sz="32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>
                <a:solidFill>
                  <a:srgbClr val="FF0000"/>
                </a:solidFill>
              </a:rPr>
              <a:t>Huber Loss, Smooth Mean Absolute Error</a:t>
            </a:r>
          </a:p>
          <a:p>
            <a:endParaRPr lang="en-US" sz="3200" dirty="0" smtClean="0"/>
          </a:p>
          <a:p>
            <a:r>
              <a:rPr lang="en-US" sz="3200" b="1" dirty="0" smtClean="0"/>
              <a:t>It’s basically absolute error, </a:t>
            </a:r>
            <a:r>
              <a:rPr lang="en-US" sz="3200" b="1" dirty="0" smtClean="0">
                <a:solidFill>
                  <a:srgbClr val="FF0000"/>
                </a:solidFill>
              </a:rPr>
              <a:t>which becomes quadratic when error is small.</a:t>
            </a:r>
            <a:r>
              <a:rPr lang="en-US" sz="3200" b="1" dirty="0" smtClean="0"/>
              <a:t> </a:t>
            </a:r>
          </a:p>
          <a:p>
            <a:r>
              <a:rPr lang="en-US" sz="3200" dirty="0" smtClean="0"/>
              <a:t> </a:t>
            </a:r>
          </a:p>
          <a:p>
            <a:r>
              <a:rPr lang="en-US" sz="2800" b="1" dirty="0" smtClean="0">
                <a:latin typeface="Roboto"/>
                <a:cs typeface="Arial" pitchFamily="34" charset="0"/>
              </a:rPr>
              <a:t>You are now in control about the ‘degree’ of MAE </a:t>
            </a:r>
            <a:r>
              <a:rPr lang="en-US" sz="2800" b="1" dirty="0" err="1" smtClean="0">
                <a:latin typeface="Roboto"/>
                <a:cs typeface="Arial" pitchFamily="34" charset="0"/>
              </a:rPr>
              <a:t>vs</a:t>
            </a:r>
            <a:r>
              <a:rPr lang="en-US" sz="2800" b="1" dirty="0" smtClean="0">
                <a:latin typeface="Roboto"/>
                <a:cs typeface="Arial" pitchFamily="34" charset="0"/>
              </a:rPr>
              <a:t> MSE-</a:t>
            </a:r>
            <a:r>
              <a:rPr lang="en-US" sz="2800" b="1" dirty="0" err="1" smtClean="0">
                <a:latin typeface="Roboto"/>
                <a:cs typeface="Arial" pitchFamily="34" charset="0"/>
              </a:rPr>
              <a:t>ness</a:t>
            </a:r>
            <a:r>
              <a:rPr lang="en-US" sz="2800" b="1" dirty="0" smtClean="0">
                <a:latin typeface="Roboto"/>
                <a:cs typeface="Arial" pitchFamily="34" charset="0"/>
              </a:rPr>
              <a:t> you’ll introduce in your loss function. </a:t>
            </a:r>
          </a:p>
          <a:p>
            <a:endParaRPr lang="en-US" sz="2800" b="1" dirty="0" smtClean="0">
              <a:latin typeface="Roboto"/>
              <a:cs typeface="Arial" pitchFamily="34" charset="0"/>
            </a:endParaRPr>
          </a:p>
          <a:p>
            <a:r>
              <a:rPr lang="en-US" sz="2800" b="1" dirty="0" smtClean="0">
                <a:latin typeface="Roboto"/>
                <a:cs typeface="Arial" pitchFamily="34" charset="0"/>
              </a:rPr>
              <a:t>When you face large errors due to outliers, you can try again with a lower </a:t>
            </a:r>
            <a:r>
              <a:rPr lang="en-US" sz="3200" b="1" dirty="0" smtClean="0">
                <a:latin typeface="MathJax_Math-italic"/>
                <a:cs typeface="Arial" pitchFamily="34" charset="0"/>
              </a:rPr>
              <a:t>δ(MAE)</a:t>
            </a:r>
            <a:r>
              <a:rPr lang="en-US" sz="2800" b="1" dirty="0" smtClean="0">
                <a:latin typeface="Roboto"/>
                <a:cs typeface="Arial" pitchFamily="34" charset="0"/>
              </a:rPr>
              <a:t>; </a:t>
            </a:r>
          </a:p>
          <a:p>
            <a:endParaRPr lang="en-US" sz="2800" b="1" dirty="0" smtClean="0">
              <a:latin typeface="Roboto"/>
              <a:cs typeface="Arial" pitchFamily="34" charset="0"/>
            </a:endParaRPr>
          </a:p>
          <a:p>
            <a:r>
              <a:rPr lang="en-US" sz="2800" b="1" dirty="0" smtClean="0">
                <a:latin typeface="Roboto"/>
                <a:cs typeface="Arial" pitchFamily="34" charset="0"/>
              </a:rPr>
              <a:t>if your errors are too small to be picked up by your Huber loss, you can increase </a:t>
            </a:r>
            <a:r>
              <a:rPr lang="en-US" sz="2800" b="1" dirty="0" smtClean="0">
                <a:latin typeface="MathJax_Math-italic"/>
                <a:cs typeface="Arial" pitchFamily="34" charset="0"/>
              </a:rPr>
              <a:t>δ</a:t>
            </a:r>
            <a:r>
              <a:rPr lang="en-US" sz="2800" b="1" dirty="0" smtClean="0">
                <a:latin typeface="Roboto"/>
                <a:cs typeface="Arial" pitchFamily="34" charset="0"/>
              </a:rPr>
              <a:t>(MSE) instead. </a:t>
            </a:r>
          </a:p>
          <a:p>
            <a:endParaRPr lang="en-US" sz="3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ChangeArrowheads="1"/>
          </p:cNvSpPr>
          <p:nvPr/>
        </p:nvSpPr>
        <p:spPr bwMode="auto">
          <a:xfrm>
            <a:off x="0" y="2971800"/>
            <a:ext cx="914400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/>
              <a:t>j=1,2…M   indexes output nodes, </a:t>
            </a:r>
            <a:r>
              <a:rPr lang="en-US" sz="2800" b="1" dirty="0">
                <a:solidFill>
                  <a:srgbClr val="FF0000"/>
                </a:solidFill>
              </a:rPr>
              <a:t>total number of output nodes are </a:t>
            </a:r>
            <a:r>
              <a:rPr lang="en-US" sz="2800" b="1" dirty="0" smtClean="0">
                <a:solidFill>
                  <a:srgbClr val="FF0000"/>
                </a:solidFill>
              </a:rPr>
              <a:t>M</a:t>
            </a:r>
            <a:endParaRPr lang="en-US" sz="2800" b="1" dirty="0"/>
          </a:p>
          <a:p>
            <a:r>
              <a:rPr lang="en-US" sz="2800" b="1" dirty="0"/>
              <a:t>p= 1,2….N  indexes observations, </a:t>
            </a:r>
            <a:r>
              <a:rPr lang="en-US" sz="2800" b="1" dirty="0">
                <a:solidFill>
                  <a:srgbClr val="FF0000"/>
                </a:solidFill>
              </a:rPr>
              <a:t>total number of observations are N</a:t>
            </a:r>
            <a:r>
              <a:rPr lang="en-US" sz="2800" b="1" dirty="0"/>
              <a:t>.  </a:t>
            </a:r>
            <a:r>
              <a:rPr lang="en-US" sz="2800" b="1" dirty="0" smtClean="0"/>
              <a:t>  </a:t>
            </a:r>
            <a:r>
              <a:rPr lang="en-US" sz="3600" b="1" dirty="0" smtClean="0"/>
              <a:t>Write SSE</a:t>
            </a:r>
            <a:endParaRPr lang="en-US" sz="3600" b="1" dirty="0"/>
          </a:p>
          <a:p>
            <a:endParaRPr lang="en-US" dirty="0"/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1295400" y="1752600"/>
          <a:ext cx="3432175" cy="1213493"/>
        </p:xfrm>
        <a:graphic>
          <a:graphicData uri="http://schemas.openxmlformats.org/presentationml/2006/ole">
            <p:oleObj spid="_x0000_s8872962" name="Equation" r:id="rId3" imgW="1257120" imgH="444240" progId="Equation.DSMT4">
              <p:embed/>
            </p:oleObj>
          </a:graphicData>
        </a:graphic>
      </p:graphicFrame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0" y="0"/>
            <a:ext cx="9144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 dirty="0" smtClean="0"/>
              <a:t>Cost/Error </a:t>
            </a:r>
            <a:r>
              <a:rPr lang="en-US" sz="3600" b="1" dirty="0"/>
              <a:t>Function </a:t>
            </a:r>
            <a:r>
              <a:rPr lang="en-US" sz="3600" b="1" dirty="0" smtClean="0"/>
              <a:t>: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Sum </a:t>
            </a:r>
            <a:r>
              <a:rPr lang="en-US" sz="3200" b="1" dirty="0">
                <a:solidFill>
                  <a:srgbClr val="FF0000"/>
                </a:solidFill>
              </a:rPr>
              <a:t>of Squared Error (</a:t>
            </a:r>
            <a:r>
              <a:rPr lang="en-US" sz="3200" b="1" dirty="0" smtClean="0">
                <a:solidFill>
                  <a:srgbClr val="FF0000"/>
                </a:solidFill>
              </a:rPr>
              <a:t>SSE)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multi-output nodes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42178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0"/>
            <a:ext cx="283515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4800600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MSE: Divide SSE by Number of classes (output </a:t>
            </a:r>
            <a:r>
              <a:rPr lang="en-US" sz="3600" b="1" dirty="0" smtClean="0">
                <a:solidFill>
                  <a:srgbClr val="FF0000"/>
                </a:solidFill>
              </a:rPr>
              <a:t>nodes=M</a:t>
            </a:r>
            <a:r>
              <a:rPr lang="en-US" sz="3200" dirty="0" smtClean="0">
                <a:solidFill>
                  <a:srgbClr val="FF0000"/>
                </a:solidFill>
              </a:rPr>
              <a:t>) Write MSE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4724400" y="5486400"/>
          <a:ext cx="3722165" cy="1143000"/>
        </p:xfrm>
        <a:graphic>
          <a:graphicData uri="http://schemas.openxmlformats.org/presentationml/2006/ole">
            <p:oleObj spid="_x0000_s8872963" name="Equation" r:id="rId5" imgW="1447560" imgH="4442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17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17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  <p:bldP spid="389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071563"/>
            <a:ext cx="8370887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6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b="1" dirty="0" smtClean="0"/>
              <a:t>In a </a:t>
            </a:r>
            <a:r>
              <a:rPr lang="en-US" sz="4000" b="1" dirty="0"/>
              <a:t>model for </a:t>
            </a:r>
            <a:r>
              <a:rPr lang="en-US" sz="4000" b="1" dirty="0">
                <a:solidFill>
                  <a:srgbClr val="FF0000"/>
                </a:solidFill>
              </a:rPr>
              <a:t>probabilistic classification</a:t>
            </a:r>
            <a:r>
              <a:rPr lang="en-US" sz="4000" b="1" dirty="0"/>
              <a:t>, aim is to map the model's inputs to probabilistic </a:t>
            </a:r>
            <a:r>
              <a:rPr lang="en-US" sz="4000" b="1" i="1" dirty="0">
                <a:solidFill>
                  <a:srgbClr val="FF0000"/>
                </a:solidFill>
              </a:rPr>
              <a:t>predictions</a:t>
            </a:r>
            <a:r>
              <a:rPr lang="en-US" sz="4000" b="1" dirty="0"/>
              <a:t>, and </a:t>
            </a:r>
          </a:p>
          <a:p>
            <a:pPr>
              <a:buFont typeface="Wingdings" pitchFamily="2" charset="2"/>
              <a:buChar char="ü"/>
            </a:pPr>
            <a:endParaRPr lang="en-US" sz="4000" b="1" dirty="0"/>
          </a:p>
          <a:p>
            <a:pPr>
              <a:buFont typeface="Wingdings" pitchFamily="2" charset="2"/>
              <a:buChar char="ü"/>
            </a:pPr>
            <a:r>
              <a:rPr lang="en-US" sz="4000" b="1" i="1" dirty="0" smtClean="0"/>
              <a:t>Train</a:t>
            </a:r>
            <a:r>
              <a:rPr lang="en-US" sz="4000" b="1" dirty="0"/>
              <a:t>  NN model by incrementally adjusting the model's parameters so that predictions get closer and closer to </a:t>
            </a:r>
            <a:r>
              <a:rPr lang="en-US" sz="4000" b="1" i="1" dirty="0">
                <a:solidFill>
                  <a:srgbClr val="FF0000"/>
                </a:solidFill>
              </a:rPr>
              <a:t>ground-truth probabilities</a:t>
            </a:r>
            <a:r>
              <a:rPr lang="en-US" sz="4000" b="1" i="1" dirty="0" smtClean="0"/>
              <a:t>.</a:t>
            </a:r>
          </a:p>
          <a:p>
            <a:pPr>
              <a:buFont typeface="Wingdings" pitchFamily="2" charset="2"/>
              <a:buChar char="ü"/>
            </a:pPr>
            <a:endParaRPr lang="en-US" sz="4000" b="1" i="1" dirty="0" smtClean="0"/>
          </a:p>
          <a:p>
            <a:pPr>
              <a:buFont typeface="Wingdings" pitchFamily="2" charset="2"/>
              <a:buChar char="ü"/>
            </a:pPr>
            <a:r>
              <a:rPr lang="en-US" sz="4000" b="1" i="1" dirty="0" smtClean="0">
                <a:solidFill>
                  <a:srgbClr val="FF0000"/>
                </a:solidFill>
              </a:rPr>
              <a:t>CROSS-ENTROPY/LOG-LOSS</a:t>
            </a:r>
            <a:r>
              <a:rPr lang="en-US" sz="4000" b="1" i="1" dirty="0" smtClean="0"/>
              <a:t> is used in such cases</a:t>
            </a:r>
            <a:endParaRPr lang="en-US" sz="4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1"/>
          <p:cNvSpPr>
            <a:spLocks noChangeArrowheads="1"/>
          </p:cNvSpPr>
          <p:nvPr/>
        </p:nvSpPr>
        <p:spPr bwMode="auto">
          <a:xfrm>
            <a:off x="0" y="197593"/>
            <a:ext cx="91440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sz="2800" b="1" dirty="0">
                <a:solidFill>
                  <a:srgbClr val="000000"/>
                </a:solidFill>
                <a:latin typeface="Lato"/>
              </a:rPr>
              <a:t>During training, we might put in an image of a landscape, and we hope that our model produces predictions that are close to the </a:t>
            </a:r>
            <a:r>
              <a:rPr lang="en-US" sz="2800" b="1" dirty="0">
                <a:solidFill>
                  <a:srgbClr val="FF0000"/>
                </a:solidFill>
                <a:latin typeface="Lato"/>
              </a:rPr>
              <a:t>ground-truth class </a:t>
            </a:r>
            <a:r>
              <a:rPr lang="en-US" sz="2800" b="1" dirty="0">
                <a:solidFill>
                  <a:srgbClr val="000000"/>
                </a:solidFill>
                <a:latin typeface="Lato"/>
              </a:rPr>
              <a:t>probabilities</a:t>
            </a:r>
            <a:r>
              <a:rPr lang="en-US" sz="2800" b="1" dirty="0">
                <a:solidFill>
                  <a:srgbClr val="000000"/>
                </a:solidFill>
              </a:rPr>
              <a:t> </a:t>
            </a:r>
            <a:r>
              <a:rPr lang="en-US" sz="3200" b="1" dirty="0">
                <a:solidFill>
                  <a:srgbClr val="FF0000"/>
                </a:solidFill>
                <a:latin typeface="MathJax_Math-italic"/>
              </a:rPr>
              <a:t>t (y)</a:t>
            </a:r>
            <a:r>
              <a:rPr lang="en-US" sz="3200" b="1" dirty="0">
                <a:solidFill>
                  <a:srgbClr val="000000"/>
                </a:solidFill>
                <a:latin typeface="MathJax_Main"/>
              </a:rPr>
              <a:t>=(</a:t>
            </a:r>
            <a:r>
              <a:rPr lang="en-US" sz="3200" b="1" dirty="0" smtClean="0">
                <a:solidFill>
                  <a:srgbClr val="000000"/>
                </a:solidFill>
                <a:latin typeface="MathJax_Main"/>
              </a:rPr>
              <a:t>1,0,0)</a:t>
            </a:r>
            <a:endParaRPr lang="en-US" sz="3200" b="1" dirty="0">
              <a:solidFill>
                <a:srgbClr val="000000"/>
              </a:solidFill>
              <a:latin typeface="MathJax_Main"/>
            </a:endParaRPr>
          </a:p>
          <a:p>
            <a:pPr eaLnBrk="0" hangingPunct="0"/>
            <a:endParaRPr lang="en-US" sz="3200" dirty="0">
              <a:solidFill>
                <a:srgbClr val="000000"/>
              </a:solidFill>
              <a:latin typeface="MathJax_Main"/>
            </a:endParaRPr>
          </a:p>
          <a:p>
            <a:pPr eaLnBrk="0" hangingPunct="0"/>
            <a:r>
              <a:rPr lang="en-US" sz="2800" b="1" dirty="0">
                <a:solidFill>
                  <a:srgbClr val="000000"/>
                </a:solidFill>
                <a:latin typeface="Lato"/>
              </a:rPr>
              <a:t>If our model predicts a different distribution, say</a:t>
            </a:r>
            <a:r>
              <a:rPr lang="en-US" sz="2800" b="1" dirty="0">
                <a:solidFill>
                  <a:srgbClr val="000000"/>
                </a:solidFill>
              </a:rPr>
              <a:t> </a:t>
            </a:r>
            <a:r>
              <a:rPr lang="en-US" sz="3200" b="1" dirty="0">
                <a:solidFill>
                  <a:srgbClr val="FF0000"/>
                </a:solidFill>
                <a:latin typeface="MathJax_Math-italic"/>
              </a:rPr>
              <a:t>y</a:t>
            </a:r>
            <a:r>
              <a:rPr lang="en-US" sz="3200" b="1" dirty="0" smtClean="0">
                <a:solidFill>
                  <a:srgbClr val="FF0000"/>
                </a:solidFill>
                <a:latin typeface="MathJax_Main"/>
              </a:rPr>
              <a:t>^</a:t>
            </a:r>
            <a:r>
              <a:rPr lang="en-US" sz="3200" b="1" dirty="0" smtClean="0">
                <a:solidFill>
                  <a:srgbClr val="000000"/>
                </a:solidFill>
                <a:latin typeface="MathJax_Main"/>
              </a:rPr>
              <a:t>=(0.4,0.1,0.5</a:t>
            </a:r>
            <a:r>
              <a:rPr lang="en-US" sz="3200" b="1" dirty="0">
                <a:solidFill>
                  <a:srgbClr val="000000"/>
                </a:solidFill>
                <a:latin typeface="MathJax_Main"/>
              </a:rPr>
              <a:t>) </a:t>
            </a:r>
          </a:p>
          <a:p>
            <a:pPr eaLnBrk="0" hangingPunct="0"/>
            <a:endParaRPr lang="en-US" sz="3200" b="1" dirty="0">
              <a:solidFill>
                <a:srgbClr val="000000"/>
              </a:solidFill>
              <a:latin typeface="MathJax_Main"/>
            </a:endParaRPr>
          </a:p>
          <a:p>
            <a:pPr eaLnBrk="0" hangingPunct="0"/>
            <a:r>
              <a:rPr lang="en-US" sz="2800" b="1" dirty="0">
                <a:solidFill>
                  <a:srgbClr val="000000"/>
                </a:solidFill>
                <a:latin typeface="Lato"/>
              </a:rPr>
              <a:t> then we'd like to nudge the parameters so that</a:t>
            </a:r>
            <a:r>
              <a:rPr lang="en-US" sz="2800" b="1" dirty="0">
                <a:solidFill>
                  <a:srgbClr val="000000"/>
                </a:solidFill>
              </a:rPr>
              <a:t> </a:t>
            </a:r>
            <a:r>
              <a:rPr lang="en-US" sz="3200" b="1" dirty="0">
                <a:solidFill>
                  <a:srgbClr val="FF0000"/>
                </a:solidFill>
                <a:latin typeface="MathJax_Math-italic"/>
              </a:rPr>
              <a:t>y</a:t>
            </a:r>
            <a:r>
              <a:rPr lang="en-US" sz="3200" b="1" dirty="0">
                <a:solidFill>
                  <a:srgbClr val="FF0000"/>
                </a:solidFill>
                <a:latin typeface="MathJax_Main"/>
              </a:rPr>
              <a:t>^</a:t>
            </a:r>
            <a:r>
              <a:rPr lang="en-US" sz="2800" b="1" dirty="0">
                <a:solidFill>
                  <a:srgbClr val="FF0000"/>
                </a:solidFill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Lato"/>
              </a:rPr>
              <a:t>gets closer to</a:t>
            </a:r>
            <a:r>
              <a:rPr lang="en-US" sz="2800" b="1" dirty="0">
                <a:solidFill>
                  <a:srgbClr val="FF0000"/>
                </a:solidFill>
              </a:rPr>
              <a:t> </a:t>
            </a:r>
            <a:r>
              <a:rPr lang="en-US" sz="3200" b="1" dirty="0">
                <a:solidFill>
                  <a:srgbClr val="FF0000"/>
                </a:solidFill>
                <a:latin typeface="MathJax_Math-italic"/>
              </a:rPr>
              <a:t>y</a:t>
            </a:r>
            <a:r>
              <a:rPr lang="en-US" sz="2800" b="1" dirty="0">
                <a:solidFill>
                  <a:srgbClr val="000000"/>
                </a:solidFill>
                <a:latin typeface="Lato"/>
              </a:rPr>
              <a:t>.</a:t>
            </a:r>
            <a:r>
              <a:rPr lang="en-US" sz="1400" b="1" dirty="0"/>
              <a:t> </a:t>
            </a:r>
            <a:endParaRPr lang="en-US" sz="4000" b="1" dirty="0"/>
          </a:p>
        </p:txBody>
      </p:sp>
      <p:sp>
        <p:nvSpPr>
          <p:cNvPr id="666627" name="Rectangle 2"/>
          <p:cNvSpPr>
            <a:spLocks noChangeArrowheads="1"/>
          </p:cNvSpPr>
          <p:nvPr/>
        </p:nvSpPr>
        <p:spPr bwMode="auto">
          <a:xfrm>
            <a:off x="0" y="4953000"/>
            <a:ext cx="9144000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000000"/>
                </a:solidFill>
                <a:latin typeface="Lato"/>
              </a:rPr>
              <a:t>But what exactly do we mean by "gets closer to"? In particular, </a:t>
            </a:r>
            <a:r>
              <a:rPr lang="en-US" sz="2800" b="1" i="1" dirty="0">
                <a:solidFill>
                  <a:srgbClr val="FF0000"/>
                </a:solidFill>
                <a:latin typeface="Lato"/>
              </a:rPr>
              <a:t>how should we measure the difference between</a:t>
            </a:r>
            <a:r>
              <a:rPr lang="en-US" sz="2800" b="1" i="1" dirty="0">
                <a:solidFill>
                  <a:srgbClr val="FF0000"/>
                </a:solidFill>
              </a:rPr>
              <a:t> </a:t>
            </a:r>
            <a:r>
              <a:rPr lang="en-US" sz="3200" b="1" i="1" dirty="0">
                <a:solidFill>
                  <a:srgbClr val="FF0000"/>
                </a:solidFill>
                <a:latin typeface="MathJax_Math-italic"/>
              </a:rPr>
              <a:t>y</a:t>
            </a:r>
            <a:r>
              <a:rPr lang="en-US" sz="2800" b="1" i="1" dirty="0">
                <a:solidFill>
                  <a:srgbClr val="FF0000"/>
                </a:solidFill>
                <a:latin typeface="Lato"/>
              </a:rPr>
              <a:t>^</a:t>
            </a:r>
            <a:r>
              <a:rPr lang="en-US" sz="2800" b="1" i="1" dirty="0">
                <a:solidFill>
                  <a:srgbClr val="FF0000"/>
                </a:solidFill>
              </a:rPr>
              <a:t> </a:t>
            </a:r>
            <a:r>
              <a:rPr lang="en-US" sz="2800" b="1" i="1" dirty="0">
                <a:solidFill>
                  <a:srgbClr val="FF0000"/>
                </a:solidFill>
                <a:latin typeface="Lato"/>
              </a:rPr>
              <a:t>and</a:t>
            </a:r>
            <a:r>
              <a:rPr lang="en-US" sz="2800" b="1" i="1" dirty="0">
                <a:solidFill>
                  <a:srgbClr val="FF0000"/>
                </a:solidFill>
              </a:rPr>
              <a:t> </a:t>
            </a:r>
            <a:r>
              <a:rPr lang="en-US" sz="3200" b="1" i="1" dirty="0">
                <a:solidFill>
                  <a:srgbClr val="FF0000"/>
                </a:solidFill>
                <a:latin typeface="MathJax_Math-italic"/>
              </a:rPr>
              <a:t>y</a:t>
            </a:r>
            <a:r>
              <a:rPr lang="en-US" sz="2800" b="1" i="1" dirty="0">
                <a:solidFill>
                  <a:srgbClr val="FF0000"/>
                </a:solidFill>
                <a:latin typeface="Lato"/>
              </a:rPr>
              <a:t>?</a:t>
            </a:r>
            <a:r>
              <a:rPr lang="en-US" sz="1400" b="1" i="1" dirty="0">
                <a:solidFill>
                  <a:srgbClr val="FF0000"/>
                </a:solidFill>
              </a:rPr>
              <a:t> 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6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563880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latin typeface="Calibri" pitchFamily="34" charset="0"/>
              </a:rPr>
              <a:t>Choose </a:t>
            </a:r>
            <a:r>
              <a:rPr lang="en-US" sz="2400" b="1" dirty="0">
                <a:latin typeface="Calibri" pitchFamily="34" charset="0"/>
              </a:rPr>
              <a:t>any numbers for w</a:t>
            </a:r>
            <a:r>
              <a:rPr lang="en-US" sz="2400" b="1" baseline="-25000" dirty="0">
                <a:latin typeface="Calibri" pitchFamily="34" charset="0"/>
              </a:rPr>
              <a:t>1</a:t>
            </a:r>
            <a:r>
              <a:rPr lang="en-US" sz="2400" b="1" dirty="0">
                <a:latin typeface="Calibri" pitchFamily="34" charset="0"/>
              </a:rPr>
              <a:t> ,w</a:t>
            </a:r>
            <a:r>
              <a:rPr lang="en-US" sz="2400" b="1" baseline="-25000" dirty="0">
                <a:latin typeface="Calibri" pitchFamily="34" charset="0"/>
              </a:rPr>
              <a:t>2</a:t>
            </a:r>
            <a:r>
              <a:rPr lang="en-US" sz="2400" b="1" dirty="0">
                <a:latin typeface="Calibri" pitchFamily="34" charset="0"/>
              </a:rPr>
              <a:t> , and b satisfying these inequalities.</a:t>
            </a:r>
            <a:endParaRPr lang="en-US" b="1" dirty="0">
              <a:latin typeface="Calibri" pitchFamily="34" charset="0"/>
            </a:endParaRPr>
          </a:p>
          <a:p>
            <a:r>
              <a:rPr lang="en-US" sz="3600" dirty="0">
                <a:latin typeface="Calibri" pitchFamily="34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alibri" pitchFamily="34" charset="0"/>
              </a:rPr>
              <a:t>One solution is 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</a:rPr>
              <a:t>w</a:t>
            </a:r>
            <a:r>
              <a:rPr lang="en-US" sz="3600" b="1" baseline="-25000" dirty="0">
                <a:solidFill>
                  <a:srgbClr val="FF0000"/>
                </a:solidFill>
                <a:latin typeface="Calibri" pitchFamily="34" charset="0"/>
              </a:rPr>
              <a:t>1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</a:rPr>
              <a:t> = w</a:t>
            </a:r>
            <a:r>
              <a:rPr lang="en-US" sz="3600" b="1" baseline="-25000" dirty="0">
                <a:solidFill>
                  <a:srgbClr val="FF0000"/>
                </a:solidFill>
                <a:latin typeface="Calibri" pitchFamily="34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</a:rPr>
              <a:t> = 2, b = </a:t>
            </a:r>
            <a:r>
              <a:rPr lang="en-US" sz="3600" b="1" dirty="0" smtClean="0">
                <a:solidFill>
                  <a:srgbClr val="FF0000"/>
                </a:solidFill>
                <a:latin typeface="Calibri" pitchFamily="34" charset="0"/>
              </a:rPr>
              <a:t>-2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85800"/>
            <a:ext cx="7162800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y(0,0) = 0</a:t>
            </a:r>
            <a:r>
              <a:rPr lang="en-US" sz="2800" b="1" dirty="0" smtClean="0">
                <a:solidFill>
                  <a:srgbClr val="FF0000"/>
                </a:solidFill>
                <a:latin typeface="Cambria"/>
              </a:rPr>
              <a:t> ⇒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/>
              <a:t>f(b) = 0 </a:t>
            </a:r>
            <a:r>
              <a:rPr lang="en-US" sz="2800" b="1" dirty="0" smtClean="0">
                <a:solidFill>
                  <a:srgbClr val="FF0000"/>
                </a:solidFill>
                <a:latin typeface="Cambria"/>
              </a:rPr>
              <a:t>⇒ </a:t>
            </a:r>
            <a:r>
              <a:rPr lang="en-US" sz="2800" b="1" dirty="0" smtClean="0"/>
              <a:t> b &lt;0</a:t>
            </a:r>
            <a:r>
              <a:rPr lang="en-US" sz="2800" b="1" dirty="0" smtClean="0">
                <a:solidFill>
                  <a:srgbClr val="FF0000"/>
                </a:solidFill>
              </a:rPr>
              <a:t>, 0 is threshold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/>
          </a:p>
          <a:p>
            <a:r>
              <a:rPr lang="en-US" sz="2800" b="1" dirty="0">
                <a:solidFill>
                  <a:srgbClr val="FF0000"/>
                </a:solidFill>
              </a:rPr>
              <a:t>y</a:t>
            </a:r>
            <a:r>
              <a:rPr lang="en-US" sz="2800" b="1" dirty="0" smtClean="0">
                <a:solidFill>
                  <a:srgbClr val="FF0000"/>
                </a:solidFill>
              </a:rPr>
              <a:t>(0,1) = 1 </a:t>
            </a:r>
            <a:r>
              <a:rPr lang="en-US" sz="2800" b="1" dirty="0" smtClean="0">
                <a:solidFill>
                  <a:srgbClr val="FF0000"/>
                </a:solidFill>
                <a:latin typeface="Cambria"/>
              </a:rPr>
              <a:t>⇒ </a:t>
            </a:r>
            <a:r>
              <a:rPr lang="en-US" sz="2800" b="1" dirty="0" smtClean="0"/>
              <a:t> f( </a:t>
            </a:r>
            <a:r>
              <a:rPr lang="en-US" sz="2800" b="1" dirty="0"/>
              <a:t>w</a:t>
            </a:r>
            <a:r>
              <a:rPr lang="en-US" sz="2800" b="1" baseline="-25000" dirty="0"/>
              <a:t>2</a:t>
            </a:r>
            <a:r>
              <a:rPr lang="en-US" sz="2800" b="1" dirty="0"/>
              <a:t> x</a:t>
            </a:r>
            <a:r>
              <a:rPr lang="en-US" sz="2800" b="1" baseline="-25000" dirty="0"/>
              <a:t>2</a:t>
            </a:r>
            <a:r>
              <a:rPr lang="en-US" sz="2800" b="1" dirty="0"/>
              <a:t> +b</a:t>
            </a:r>
            <a:r>
              <a:rPr lang="en-US" sz="2800" b="1" dirty="0" smtClean="0"/>
              <a:t>) = 1 </a:t>
            </a:r>
            <a:r>
              <a:rPr lang="en-US" sz="2800" b="1" dirty="0"/>
              <a:t>i.e.</a:t>
            </a:r>
          </a:p>
          <a:p>
            <a:r>
              <a:rPr lang="en-US" sz="2800" b="1" dirty="0"/>
              <a:t> w 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+b </a:t>
            </a:r>
            <a:r>
              <a:rPr lang="en-US" sz="2800" b="1" dirty="0" smtClean="0"/>
              <a:t>≥ 0</a:t>
            </a:r>
            <a:r>
              <a:rPr lang="en-US" sz="2800" b="1" dirty="0"/>
              <a:t>, </a:t>
            </a:r>
            <a:r>
              <a:rPr lang="en-US" sz="2800" b="1" dirty="0" smtClean="0"/>
              <a:t>i.e.   w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 </a:t>
            </a:r>
            <a:r>
              <a:rPr lang="en-US" sz="2800" b="1" dirty="0"/>
              <a:t>+b </a:t>
            </a:r>
            <a:r>
              <a:rPr lang="en-US" sz="2800" b="1" dirty="0" smtClean="0"/>
              <a:t>≥ 0</a:t>
            </a:r>
            <a:r>
              <a:rPr lang="en-US" sz="2800" b="1" dirty="0"/>
              <a:t>, </a:t>
            </a:r>
            <a:r>
              <a:rPr lang="en-US" sz="2800" b="1" dirty="0" smtClean="0"/>
              <a:t>   i.e</a:t>
            </a:r>
            <a:r>
              <a:rPr lang="en-US" sz="2800" b="1" dirty="0"/>
              <a:t>. w</a:t>
            </a:r>
            <a:r>
              <a:rPr lang="en-US" sz="2800" b="1" baseline="-25000" dirty="0"/>
              <a:t>2</a:t>
            </a:r>
            <a:r>
              <a:rPr lang="en-US" sz="2800" b="1" dirty="0"/>
              <a:t> </a:t>
            </a:r>
            <a:r>
              <a:rPr lang="en-US" sz="2800" b="1" dirty="0" smtClean="0"/>
              <a:t>≥ -</a:t>
            </a:r>
            <a:r>
              <a:rPr lang="en-US" sz="2800" b="1" dirty="0"/>
              <a:t>b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FF0000"/>
                </a:solidFill>
              </a:rPr>
              <a:t>y</a:t>
            </a:r>
            <a:r>
              <a:rPr lang="en-US" sz="2800" b="1" dirty="0" smtClean="0">
                <a:solidFill>
                  <a:srgbClr val="FF0000"/>
                </a:solidFill>
              </a:rPr>
              <a:t>(1,0) = 1 </a:t>
            </a:r>
            <a:r>
              <a:rPr lang="en-US" sz="2800" b="1" dirty="0" smtClean="0">
                <a:solidFill>
                  <a:srgbClr val="FF0000"/>
                </a:solidFill>
                <a:latin typeface="Cambria"/>
              </a:rPr>
              <a:t>⇒</a:t>
            </a:r>
            <a:r>
              <a:rPr lang="en-US" sz="2800" b="1" dirty="0" smtClean="0"/>
              <a:t> f( </a:t>
            </a:r>
            <a:r>
              <a:rPr lang="en-US" sz="2800" b="1" dirty="0"/>
              <a:t>w</a:t>
            </a:r>
            <a:r>
              <a:rPr lang="en-US" sz="2800" b="1" baseline="-25000" dirty="0"/>
              <a:t>1</a:t>
            </a:r>
            <a:r>
              <a:rPr lang="en-US" sz="2800" b="1" dirty="0"/>
              <a:t> x</a:t>
            </a:r>
            <a:r>
              <a:rPr lang="en-US" sz="2800" b="1" baseline="-25000" dirty="0"/>
              <a:t>1</a:t>
            </a:r>
            <a:r>
              <a:rPr lang="en-US" sz="2800" b="1" dirty="0"/>
              <a:t> +b</a:t>
            </a:r>
            <a:r>
              <a:rPr lang="en-US" sz="2800" b="1" dirty="0" smtClean="0"/>
              <a:t>) = 1</a:t>
            </a:r>
            <a:r>
              <a:rPr lang="en-US" sz="2800" b="1" dirty="0"/>
              <a:t>, i.e</a:t>
            </a:r>
            <a:r>
              <a:rPr lang="en-US" sz="2800" b="1" dirty="0" smtClean="0"/>
              <a:t>.</a:t>
            </a:r>
          </a:p>
          <a:p>
            <a:r>
              <a:rPr lang="en-US" sz="2800" b="1" dirty="0" smtClean="0"/>
              <a:t> </a:t>
            </a:r>
            <a:r>
              <a:rPr lang="en-US" sz="2800" b="1" dirty="0"/>
              <a:t>w</a:t>
            </a:r>
            <a:r>
              <a:rPr lang="en-US" sz="2800" b="1" baseline="-25000" dirty="0"/>
              <a:t>1</a:t>
            </a:r>
            <a:r>
              <a:rPr lang="en-US" sz="2800" b="1" dirty="0"/>
              <a:t> x</a:t>
            </a:r>
            <a:r>
              <a:rPr lang="en-US" sz="2800" b="1" baseline="-25000" dirty="0"/>
              <a:t>1</a:t>
            </a:r>
            <a:r>
              <a:rPr lang="en-US" sz="2800" b="1" dirty="0"/>
              <a:t> +b </a:t>
            </a:r>
            <a:r>
              <a:rPr lang="en-US" sz="2800" b="1" dirty="0" smtClean="0"/>
              <a:t>≥ 0</a:t>
            </a:r>
            <a:r>
              <a:rPr lang="en-US" sz="2800" b="1" dirty="0"/>
              <a:t>, </a:t>
            </a:r>
            <a:r>
              <a:rPr lang="en-US" sz="2800" b="1" dirty="0" smtClean="0"/>
              <a:t>i.e. w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 </a:t>
            </a:r>
            <a:r>
              <a:rPr lang="en-US" sz="2800" b="1" dirty="0"/>
              <a:t>+b </a:t>
            </a:r>
            <a:r>
              <a:rPr lang="en-US" sz="2800" b="1" dirty="0" smtClean="0"/>
              <a:t>≥ 0</a:t>
            </a:r>
            <a:r>
              <a:rPr lang="en-US" sz="2800" b="1" dirty="0"/>
              <a:t>, </a:t>
            </a:r>
            <a:r>
              <a:rPr lang="en-US" sz="2800" b="1" dirty="0" smtClean="0"/>
              <a:t>   i.e</a:t>
            </a:r>
            <a:r>
              <a:rPr lang="en-US" sz="2800" b="1" dirty="0"/>
              <a:t>. w</a:t>
            </a:r>
            <a:r>
              <a:rPr lang="en-US" sz="2800" b="1" baseline="-25000" dirty="0"/>
              <a:t>1</a:t>
            </a:r>
            <a:r>
              <a:rPr lang="en-US" sz="2800" b="1" dirty="0"/>
              <a:t> </a:t>
            </a:r>
            <a:r>
              <a:rPr lang="en-US" sz="2800" b="1" dirty="0" smtClean="0"/>
              <a:t>≥ -</a:t>
            </a:r>
            <a:r>
              <a:rPr lang="en-US" sz="2800" b="1" dirty="0"/>
              <a:t>b</a:t>
            </a:r>
          </a:p>
          <a:p>
            <a:endParaRPr lang="en-US" sz="2800" b="1" dirty="0"/>
          </a:p>
          <a:p>
            <a:r>
              <a:rPr lang="en-US" sz="2800" b="1" dirty="0" smtClean="0">
                <a:solidFill>
                  <a:srgbClr val="FF0000"/>
                </a:solidFill>
              </a:rPr>
              <a:t>y(1,1) =</a:t>
            </a:r>
            <a:r>
              <a:rPr lang="en-US" sz="2800" b="1" dirty="0">
                <a:solidFill>
                  <a:srgbClr val="FF0000"/>
                </a:solidFill>
              </a:rPr>
              <a:t>1 </a:t>
            </a:r>
            <a:r>
              <a:rPr lang="en-US" sz="2800" b="1" dirty="0" smtClean="0">
                <a:solidFill>
                  <a:srgbClr val="FF0000"/>
                </a:solidFill>
                <a:latin typeface="Cambria"/>
              </a:rPr>
              <a:t>⇒ </a:t>
            </a:r>
            <a:r>
              <a:rPr lang="en-US" sz="2800" b="1" dirty="0" smtClean="0"/>
              <a:t> f( </a:t>
            </a:r>
            <a:r>
              <a:rPr lang="en-US" sz="2800" b="1" dirty="0"/>
              <a:t>w</a:t>
            </a:r>
            <a:r>
              <a:rPr lang="en-US" sz="2800" b="1" baseline="-25000" dirty="0"/>
              <a:t>1</a:t>
            </a:r>
            <a:r>
              <a:rPr lang="en-US" sz="2800" b="1" dirty="0"/>
              <a:t> x</a:t>
            </a:r>
            <a:r>
              <a:rPr lang="en-US" sz="2800" b="1" baseline="-25000" dirty="0"/>
              <a:t>1</a:t>
            </a:r>
            <a:r>
              <a:rPr lang="en-US" sz="2800" b="1" dirty="0"/>
              <a:t> +w</a:t>
            </a:r>
            <a:r>
              <a:rPr lang="en-US" sz="2800" b="1" baseline="-25000" dirty="0"/>
              <a:t>2</a:t>
            </a:r>
            <a:r>
              <a:rPr lang="en-US" sz="2800" b="1" dirty="0"/>
              <a:t> x</a:t>
            </a:r>
            <a:r>
              <a:rPr lang="en-US" sz="2800" b="1" baseline="-25000" dirty="0"/>
              <a:t>2</a:t>
            </a:r>
            <a:r>
              <a:rPr lang="en-US" sz="2800" b="1" dirty="0"/>
              <a:t> +b</a:t>
            </a:r>
            <a:r>
              <a:rPr lang="en-US" sz="2800" b="1" dirty="0" smtClean="0"/>
              <a:t>) = 1 </a:t>
            </a:r>
            <a:r>
              <a:rPr lang="en-US" sz="2800" b="1" dirty="0"/>
              <a:t>, i.e</a:t>
            </a:r>
            <a:r>
              <a:rPr lang="en-US" sz="2800" b="1" dirty="0" smtClean="0"/>
              <a:t>.</a:t>
            </a:r>
          </a:p>
          <a:p>
            <a:r>
              <a:rPr lang="en-US" sz="2800" b="1" dirty="0" smtClean="0"/>
              <a:t> </a:t>
            </a:r>
            <a:r>
              <a:rPr lang="en-US" sz="2800" b="1" dirty="0"/>
              <a:t>w</a:t>
            </a:r>
            <a:r>
              <a:rPr lang="en-US" sz="2800" b="1" baseline="-25000" dirty="0"/>
              <a:t>1</a:t>
            </a:r>
            <a:r>
              <a:rPr lang="en-US" sz="2800" b="1" dirty="0"/>
              <a:t> x</a:t>
            </a:r>
            <a:r>
              <a:rPr lang="en-US" sz="2800" b="1" baseline="-25000" dirty="0"/>
              <a:t>1</a:t>
            </a:r>
            <a:r>
              <a:rPr lang="en-US" sz="2800" b="1" dirty="0"/>
              <a:t> +w</a:t>
            </a:r>
            <a:r>
              <a:rPr lang="en-US" sz="2800" b="1" baseline="-25000" dirty="0"/>
              <a:t>2</a:t>
            </a:r>
            <a:r>
              <a:rPr lang="en-US" sz="2800" b="1" dirty="0"/>
              <a:t> x</a:t>
            </a:r>
            <a:r>
              <a:rPr lang="en-US" sz="2800" b="1" baseline="-25000" dirty="0"/>
              <a:t>2</a:t>
            </a:r>
            <a:r>
              <a:rPr lang="en-US" sz="2800" b="1" dirty="0"/>
              <a:t> +b </a:t>
            </a:r>
            <a:r>
              <a:rPr lang="en-US" sz="2800" b="1" dirty="0" smtClean="0"/>
              <a:t>≥ 0</a:t>
            </a:r>
            <a:r>
              <a:rPr lang="en-US" sz="2800" b="1" dirty="0"/>
              <a:t>,</a:t>
            </a:r>
          </a:p>
          <a:p>
            <a:r>
              <a:rPr lang="en-US" sz="2800" b="1" dirty="0"/>
              <a:t> w</a:t>
            </a:r>
            <a:r>
              <a:rPr lang="en-US" sz="2800" b="1" baseline="-25000" dirty="0"/>
              <a:t>1</a:t>
            </a:r>
            <a:r>
              <a:rPr lang="en-US" sz="2800" b="1" dirty="0"/>
              <a:t> +w</a:t>
            </a:r>
            <a:r>
              <a:rPr lang="en-US" sz="2800" b="1" baseline="-25000" dirty="0"/>
              <a:t>2</a:t>
            </a:r>
            <a:r>
              <a:rPr lang="en-US" sz="2800" b="1" dirty="0"/>
              <a:t> +b </a:t>
            </a:r>
            <a:r>
              <a:rPr lang="en-US" sz="2800" b="1" dirty="0" smtClean="0"/>
              <a:t>≥ 0,    </a:t>
            </a:r>
            <a:r>
              <a:rPr lang="en-US" sz="2800" b="1" dirty="0"/>
              <a:t>i.e. w</a:t>
            </a:r>
            <a:r>
              <a:rPr lang="en-US" sz="2800" b="1" baseline="-25000" dirty="0"/>
              <a:t>1</a:t>
            </a:r>
            <a:r>
              <a:rPr lang="en-US" sz="2800" b="1" dirty="0"/>
              <a:t> + w</a:t>
            </a:r>
            <a:r>
              <a:rPr lang="en-US" sz="2800" b="1" baseline="-25000" dirty="0"/>
              <a:t>2 </a:t>
            </a:r>
            <a:r>
              <a:rPr lang="en-US" sz="2800" b="1" dirty="0" smtClean="0"/>
              <a:t>≥ -</a:t>
            </a:r>
            <a:r>
              <a:rPr lang="en-US" sz="2800" b="1" dirty="0"/>
              <a:t>b</a:t>
            </a:r>
          </a:p>
          <a:p>
            <a:endParaRPr lang="en-US" sz="2400" b="1" dirty="0"/>
          </a:p>
          <a:p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lum bright="-29000"/>
          </a:blip>
          <a:srcRect/>
          <a:stretch>
            <a:fillRect/>
          </a:stretch>
        </p:blipFill>
        <p:spPr bwMode="auto">
          <a:xfrm>
            <a:off x="6255701" y="1371600"/>
            <a:ext cx="2888299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0758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5058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710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en-US" sz="3200" b="1" dirty="0" smtClean="0"/>
              <a:t>In </a:t>
            </a:r>
            <a:r>
              <a:rPr lang="en-US" sz="4000" b="1" dirty="0" smtClean="0">
                <a:solidFill>
                  <a:srgbClr val="FF0000"/>
                </a:solidFill>
              </a:rPr>
              <a:t>classification  problems </a:t>
            </a:r>
            <a:r>
              <a:rPr lang="en-US" sz="3200" b="1" dirty="0" smtClean="0">
                <a:solidFill>
                  <a:srgbClr val="FF0000"/>
                </a:solidFill>
              </a:rPr>
              <a:t>squared error </a:t>
            </a:r>
            <a:r>
              <a:rPr lang="en-US" sz="3200" b="1" dirty="0" smtClean="0"/>
              <a:t>doesn’t </a:t>
            </a:r>
            <a:r>
              <a:rPr lang="en-US" sz="3200" b="1" dirty="0"/>
              <a:t>distinguish </a:t>
            </a:r>
            <a:r>
              <a:rPr lang="en-US" sz="3200" b="1" i="1" dirty="0">
                <a:solidFill>
                  <a:srgbClr val="FF0000"/>
                </a:solidFill>
              </a:rPr>
              <a:t>bad predictions from extremely bad predictions. </a:t>
            </a:r>
            <a:endParaRPr lang="en-US" sz="3200" b="1" dirty="0" smtClean="0">
              <a:latin typeface="Georgia" pitchFamily="18" charset="0"/>
              <a:cs typeface="Arial" pitchFamily="34" charset="0"/>
            </a:endParaRPr>
          </a:p>
          <a:p>
            <a:endParaRPr lang="en-US" sz="3200" b="1" dirty="0" smtClean="0"/>
          </a:p>
          <a:p>
            <a:r>
              <a:rPr lang="en-US" sz="3200" b="1" dirty="0" smtClean="0"/>
              <a:t>If t = 1, prediction </a:t>
            </a:r>
            <a:r>
              <a:rPr lang="en-US" sz="3200" b="1" dirty="0"/>
              <a:t>of </a:t>
            </a:r>
            <a:r>
              <a:rPr lang="en-US" sz="3200" b="1" dirty="0">
                <a:solidFill>
                  <a:srgbClr val="FF0000"/>
                </a:solidFill>
              </a:rPr>
              <a:t>y = 0.01 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 smtClean="0"/>
              <a:t>has squared-error loss of </a:t>
            </a:r>
            <a:r>
              <a:rPr lang="en-US" sz="3200" b="1" dirty="0" smtClean="0">
                <a:solidFill>
                  <a:srgbClr val="FF0000"/>
                </a:solidFill>
              </a:rPr>
              <a:t>: (1-.01)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2</a:t>
            </a:r>
            <a:r>
              <a:rPr lang="en-US" sz="3200" b="1" dirty="0" smtClean="0">
                <a:solidFill>
                  <a:srgbClr val="FF0000"/>
                </a:solidFill>
              </a:rPr>
              <a:t> = 0.9801 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 smtClean="0"/>
              <a:t>If t = 1, prediction </a:t>
            </a:r>
            <a:r>
              <a:rPr lang="en-US" sz="3200" b="1" dirty="0"/>
              <a:t>of </a:t>
            </a:r>
            <a:r>
              <a:rPr lang="en-US" sz="3200" b="1" dirty="0">
                <a:solidFill>
                  <a:srgbClr val="FF0000"/>
                </a:solidFill>
              </a:rPr>
              <a:t>y = </a:t>
            </a:r>
            <a:r>
              <a:rPr lang="en-US" sz="3200" b="1" dirty="0" smtClean="0">
                <a:solidFill>
                  <a:srgbClr val="FF0000"/>
                </a:solidFill>
              </a:rPr>
              <a:t>0.00001,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smtClean="0"/>
              <a:t>has squared-error loss of </a:t>
            </a:r>
            <a:r>
              <a:rPr lang="en-US" sz="3200" b="1" dirty="0" smtClean="0">
                <a:solidFill>
                  <a:srgbClr val="FF0000"/>
                </a:solidFill>
              </a:rPr>
              <a:t> (1-.00001)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2</a:t>
            </a:r>
            <a:r>
              <a:rPr lang="en-US" sz="3200" b="1" dirty="0" smtClean="0">
                <a:solidFill>
                  <a:srgbClr val="FF0000"/>
                </a:solidFill>
              </a:rPr>
              <a:t> =0.9999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Roughly the same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/>
              <a:t>even though in some sense the latter is more wrong. 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from the perspective of optimization, the fact that the losses are nearly equivalent is a big problem</a:t>
            </a:r>
            <a:r>
              <a:rPr lang="en-US" sz="3200" b="1" i="1" dirty="0">
                <a:solidFill>
                  <a:srgbClr val="FF0000"/>
                </a:solidFill>
              </a:rPr>
              <a:t>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849" name="Rectangle 1"/>
          <p:cNvSpPr>
            <a:spLocks noChangeArrowheads="1"/>
          </p:cNvSpPr>
          <p:nvPr/>
        </p:nvSpPr>
        <p:spPr bwMode="auto">
          <a:xfrm>
            <a:off x="0" y="-228600"/>
            <a:ext cx="9144000" cy="802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22161" rIns="91440" bIns="16028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HoeflerText-Regular"/>
                <a:cs typeface="Arial" pitchFamily="34" charset="0"/>
              </a:rPr>
              <a:t>Cross Entropy Loss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1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HoeflerText-Regular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sz="2800" b="1" dirty="0" smtClean="0">
                <a:latin typeface="Georgia" pitchFamily="18" charset="0"/>
                <a:cs typeface="Arial" pitchFamily="34" charset="0"/>
              </a:rPr>
              <a:t>Cross entropy measure is a widely used alternative of squared error.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endParaRPr lang="en-US" sz="2800" b="1" dirty="0" smtClean="0">
              <a:latin typeface="Georgia" pitchFamily="18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sz="3600" b="1" dirty="0" smtClean="0">
                <a:latin typeface="Georgia" pitchFamily="18" charset="0"/>
                <a:cs typeface="Arial" pitchFamily="34" charset="0"/>
              </a:rPr>
              <a:t>it is used as a loss function in neural networks which have </a:t>
            </a:r>
            <a:r>
              <a:rPr lang="en-US" sz="3600" b="1" dirty="0" err="1" smtClean="0">
                <a:solidFill>
                  <a:srgbClr val="FF0000"/>
                </a:solidFill>
                <a:latin typeface="Georgia" pitchFamily="18" charset="0"/>
                <a:cs typeface="Arial" pitchFamily="34" charset="0"/>
              </a:rPr>
              <a:t>softmax</a:t>
            </a:r>
            <a:r>
              <a:rPr lang="en-US" sz="3600" b="1" dirty="0" smtClean="0">
                <a:solidFill>
                  <a:srgbClr val="FF0000"/>
                </a:solidFill>
                <a:latin typeface="Georgia" pitchFamily="18" charset="0"/>
                <a:cs typeface="Arial" pitchFamily="34" charset="0"/>
              </a:rPr>
              <a:t> /sigmoid </a:t>
            </a:r>
            <a:r>
              <a:rPr lang="en-US" sz="3600" b="1" dirty="0" smtClean="0">
                <a:latin typeface="Georgia" pitchFamily="18" charset="0"/>
                <a:cs typeface="Arial" pitchFamily="34" charset="0"/>
              </a:rPr>
              <a:t>activations in the </a:t>
            </a:r>
            <a:r>
              <a:rPr lang="en-US" sz="3600" b="1" dirty="0" smtClean="0">
                <a:solidFill>
                  <a:srgbClr val="FF0000"/>
                </a:solidFill>
                <a:latin typeface="Georgia" pitchFamily="18" charset="0"/>
                <a:cs typeface="Arial" pitchFamily="34" charset="0"/>
              </a:rPr>
              <a:t>output layer.</a:t>
            </a:r>
            <a:endParaRPr lang="en-US" sz="32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endParaRPr lang="en-US" sz="2800" b="1" dirty="0" smtClean="0">
              <a:latin typeface="Georgia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cs typeface="Arial" pitchFamily="34" charset="0"/>
              </a:rPr>
              <a:t>Cross entropy indicates the distance between what the model believes the output distribution should be, and what the original distribution really 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endParaRPr lang="en-US" b="1" dirty="0" smtClean="0">
              <a:latin typeface="Georgia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endParaRPr lang="en-US" sz="2000" b="1" dirty="0" smtClean="0">
              <a:latin typeface="Georgia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endParaRPr lang="en-US" sz="2000" b="1" dirty="0" smtClean="0">
              <a:latin typeface="Georgia" pitchFamily="18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22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22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22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22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22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22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22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22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Binary Cross Entropy Loss</a:t>
            </a:r>
          </a:p>
          <a:p>
            <a:r>
              <a:rPr lang="en-US" sz="3200" b="1" dirty="0" smtClean="0"/>
              <a:t>Entropy indicates disorder/uncertainty. It is measured for a random variable X with probability distribution p(X)</a:t>
            </a:r>
          </a:p>
          <a:p>
            <a:endParaRPr lang="en-US" sz="3200" b="1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latin typeface="medium-content-serif-font"/>
                <a:cs typeface="Arial" pitchFamily="34" charset="0"/>
              </a:rPr>
              <a:t>A greater value of entropy for a probability distribution indicates a greater uncertainty in the distribution.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3200" b="1" dirty="0" smtClean="0">
              <a:latin typeface="medium-content-serif-font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latin typeface="medium-content-serif-font"/>
                <a:cs typeface="Arial" pitchFamily="34" charset="0"/>
              </a:rPr>
              <a:t>A  smaller value indicates a more certain distribution.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200" b="1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latin typeface="medium-content-serif-font"/>
                <a:cs typeface="Arial" pitchFamily="34" charset="0"/>
              </a:rPr>
              <a:t>This makes binary cross-entropy suitable as a loss function , you want to minimize its value. </a:t>
            </a:r>
            <a:endParaRPr lang="en-US" sz="3600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5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371" y="2209800"/>
            <a:ext cx="8790629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25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25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9" name="Rectangle 2"/>
          <p:cNvSpPr>
            <a:spLocks noChangeArrowheads="1"/>
          </p:cNvSpPr>
          <p:nvPr/>
        </p:nvSpPr>
        <p:spPr bwMode="auto">
          <a:xfrm>
            <a:off x="0" y="0"/>
            <a:ext cx="9144000" cy="698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 smtClean="0"/>
              <a:t> </a:t>
            </a:r>
            <a:r>
              <a:rPr lang="en-US" sz="3200" b="1" dirty="0" smtClean="0"/>
              <a:t>For </a:t>
            </a:r>
            <a:r>
              <a:rPr lang="en-US" sz="4400" b="1" dirty="0" smtClean="0">
                <a:solidFill>
                  <a:srgbClr val="FF0000"/>
                </a:solidFill>
              </a:rPr>
              <a:t>binary </a:t>
            </a:r>
            <a:r>
              <a:rPr lang="en-US" sz="4400" b="1" dirty="0">
                <a:solidFill>
                  <a:srgbClr val="FF0000"/>
                </a:solidFill>
              </a:rPr>
              <a:t>classification </a:t>
            </a:r>
            <a:r>
              <a:rPr lang="en-US" sz="3200" b="1" dirty="0" smtClean="0"/>
              <a:t>problem, network is built with </a:t>
            </a:r>
            <a:r>
              <a:rPr lang="en-US" sz="3200" b="1" dirty="0"/>
              <a:t>a </a:t>
            </a:r>
            <a:r>
              <a:rPr lang="en-US" sz="4400" b="1" dirty="0">
                <a:solidFill>
                  <a:srgbClr val="FF0000"/>
                </a:solidFill>
              </a:rPr>
              <a:t>single sigmoid output</a:t>
            </a:r>
            <a:r>
              <a:rPr lang="en-US" sz="3200" b="1" dirty="0"/>
              <a:t>, where </a:t>
            </a:r>
            <a:r>
              <a:rPr lang="en-US" sz="3200" b="1" dirty="0">
                <a:solidFill>
                  <a:srgbClr val="FF0000"/>
                </a:solidFill>
              </a:rPr>
              <a:t>0 means one class and 1 means the other class. 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sz="3200" b="1" dirty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If two classes A &amp; B p(</a:t>
            </a:r>
            <a:r>
              <a:rPr lang="en-US" sz="3200" b="1" dirty="0" err="1" smtClean="0"/>
              <a:t>classA</a:t>
            </a:r>
            <a:r>
              <a:rPr lang="en-US" sz="3200" b="1" dirty="0" smtClean="0"/>
              <a:t>) = 1 - p(</a:t>
            </a:r>
            <a:r>
              <a:rPr lang="en-US" sz="3200" b="1" dirty="0" err="1" smtClean="0"/>
              <a:t>classB</a:t>
            </a:r>
            <a:r>
              <a:rPr lang="en-US" sz="3200" b="1" dirty="0" smtClean="0"/>
              <a:t>) 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rgbClr val="FF0000"/>
                </a:solidFill>
              </a:rPr>
              <a:t>Binary cross-entropy </a:t>
            </a:r>
            <a:r>
              <a:rPr lang="en-US" sz="3200" b="1" dirty="0"/>
              <a:t>is </a:t>
            </a:r>
            <a:r>
              <a:rPr lang="en-US" sz="3200" b="1" dirty="0" smtClean="0"/>
              <a:t>defined  </a:t>
            </a:r>
            <a:r>
              <a:rPr lang="en-US" sz="3200" b="1" dirty="0"/>
              <a:t>in terms of </a:t>
            </a:r>
            <a:r>
              <a:rPr lang="en-US" sz="3200" b="1" dirty="0">
                <a:solidFill>
                  <a:srgbClr val="FF0000"/>
                </a:solidFill>
              </a:rPr>
              <a:t>a single </a:t>
            </a:r>
            <a:r>
              <a:rPr lang="en-US" sz="3200" b="1" dirty="0" smtClean="0">
                <a:solidFill>
                  <a:srgbClr val="FF0000"/>
                </a:solidFill>
              </a:rPr>
              <a:t>output y.</a:t>
            </a:r>
          </a:p>
          <a:p>
            <a:pPr>
              <a:buFont typeface="Wingdings" pitchFamily="2" charset="2"/>
              <a:buChar char="ü"/>
            </a:pP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endParaRPr lang="en-US" sz="40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295399" y="2895600"/>
          <a:ext cx="6082393" cy="1143000"/>
        </p:xfrm>
        <a:graphic>
          <a:graphicData uri="http://schemas.openxmlformats.org/presentationml/2006/ole">
            <p:oleObj spid="_x0000_s8816641" name="Equation" r:id="rId3" imgW="1892160" imgH="3553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7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7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79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1371600"/>
          <a:ext cx="8959515" cy="2971800"/>
        </p:xfrm>
        <a:graphic>
          <a:graphicData uri="http://schemas.openxmlformats.org/presentationml/2006/ole">
            <p:oleObj spid="_x0000_s3078146" name="Equation" r:id="rId3" imgW="1562040" imgH="482400" progId="Equation.DSMT4">
              <p:embed/>
            </p:oleObj>
          </a:graphicData>
        </a:graphic>
      </p:graphicFrame>
      <p:sp>
        <p:nvSpPr>
          <p:cNvPr id="3" name="Rectangle 2"/>
          <p:cNvSpPr/>
          <p:nvPr/>
        </p:nvSpPr>
        <p:spPr>
          <a:xfrm>
            <a:off x="121978" y="228600"/>
            <a:ext cx="86132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CE(t, y) = - t log(y) - (1 – t) log(1 - y)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4343400"/>
            <a:ext cx="868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If t=1, y=0.8 has L</a:t>
            </a:r>
            <a:r>
              <a:rPr lang="en-US" sz="4000" b="1" baseline="-25000" dirty="0" smtClean="0"/>
              <a:t>CE</a:t>
            </a:r>
            <a:r>
              <a:rPr lang="en-US" sz="4000" b="1" dirty="0" smtClean="0"/>
              <a:t>  (0.8, 1) = .086</a:t>
            </a:r>
          </a:p>
          <a:p>
            <a:r>
              <a:rPr lang="en-US" sz="4000" b="1" dirty="0" smtClean="0"/>
              <a:t>If t=0, y=0.8 has L</a:t>
            </a:r>
            <a:r>
              <a:rPr lang="en-US" sz="4000" b="1" baseline="-25000" dirty="0" smtClean="0"/>
              <a:t>CE</a:t>
            </a:r>
            <a:r>
              <a:rPr lang="en-US" sz="4000" b="1" dirty="0" smtClean="0"/>
              <a:t>  (0.8, 0) = 0.7 (high)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" y="6019800"/>
            <a:ext cx="6726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In tensor flow it is </a:t>
            </a:r>
            <a:r>
              <a:rPr lang="en-US" sz="3600" b="1" dirty="0" err="1" smtClean="0">
                <a:solidFill>
                  <a:srgbClr val="FF0000"/>
                </a:solidFill>
              </a:rPr>
              <a:t>ln</a:t>
            </a:r>
            <a:r>
              <a:rPr lang="en-US" sz="3600" b="1" dirty="0" smtClean="0"/>
              <a:t>.. Can use 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2362200"/>
            <a:ext cx="914400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/>
              <a:t>If  t = 1, </a:t>
            </a:r>
            <a:endParaRPr lang="en-US" sz="3200" b="1" dirty="0" smtClean="0"/>
          </a:p>
          <a:p>
            <a:r>
              <a:rPr lang="en-US" sz="3200" b="1" dirty="0" smtClean="0"/>
              <a:t>prediction </a:t>
            </a:r>
            <a:r>
              <a:rPr lang="en-US" sz="3200" b="1" dirty="0"/>
              <a:t>of y = 0.01 has L</a:t>
            </a:r>
            <a:r>
              <a:rPr lang="en-US" sz="3200" b="1" baseline="-25000" dirty="0"/>
              <a:t>CE</a:t>
            </a:r>
            <a:r>
              <a:rPr lang="en-US" sz="3200" b="1" dirty="0"/>
              <a:t>  (0.01, 1) = </a:t>
            </a:r>
            <a:r>
              <a:rPr lang="en-US" sz="3200" b="1" dirty="0" smtClean="0"/>
              <a:t>2  </a:t>
            </a:r>
            <a:endParaRPr lang="en-US" sz="3200" b="1" dirty="0"/>
          </a:p>
          <a:p>
            <a:r>
              <a:rPr lang="en-US" sz="3200" b="1" dirty="0" smtClean="0"/>
              <a:t>prediction </a:t>
            </a:r>
            <a:r>
              <a:rPr lang="en-US" sz="3200" b="1" dirty="0"/>
              <a:t>of y = 0.00001  has L</a:t>
            </a:r>
            <a:r>
              <a:rPr lang="en-US" sz="3200" b="1" baseline="-25000" dirty="0"/>
              <a:t>CE</a:t>
            </a:r>
            <a:r>
              <a:rPr lang="en-US" sz="3200" b="1" dirty="0"/>
              <a:t> (0.00001, 1) = </a:t>
            </a:r>
            <a:r>
              <a:rPr lang="en-US" sz="3200" b="1" dirty="0" smtClean="0"/>
              <a:t>5</a:t>
            </a:r>
          </a:p>
          <a:p>
            <a:r>
              <a:rPr lang="en-US" sz="3200" b="1" dirty="0" smtClean="0"/>
              <a:t>cross-entropy treats the latter as much worse than the former 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MSE does not differentiate [ 0.9801 </a:t>
            </a:r>
            <a:r>
              <a:rPr lang="en-US" sz="3200" b="1" dirty="0" err="1" smtClean="0">
                <a:solidFill>
                  <a:srgbClr val="FF0000"/>
                </a:solidFill>
              </a:rPr>
              <a:t>vs</a:t>
            </a:r>
            <a:r>
              <a:rPr lang="en-US" sz="3200" b="1" dirty="0" smtClean="0">
                <a:solidFill>
                  <a:srgbClr val="FF0000"/>
                </a:solidFill>
              </a:rPr>
              <a:t> 0.9999]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Why the Negative Sign in Loss equation?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/>
          </a:p>
          <a:p>
            <a:r>
              <a:rPr lang="en-US" sz="2800" b="1" dirty="0" smtClean="0"/>
              <a:t>.</a:t>
            </a:r>
            <a:endParaRPr lang="en-US" sz="2400" b="1" dirty="0"/>
          </a:p>
          <a:p>
            <a:endParaRPr lang="en-US" sz="2400" b="1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143000" y="0"/>
          <a:ext cx="7398360" cy="2286000"/>
        </p:xfrm>
        <a:graphic>
          <a:graphicData uri="http://schemas.openxmlformats.org/presentationml/2006/ole">
            <p:oleObj spid="_x0000_s4642818" name="Equation" r:id="rId3" imgW="1562040" imgH="482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343400"/>
            <a:ext cx="9144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Positive log of numbers &lt; 1 returns negative values, which is confusing to work with when comparing the performance of two models. 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Log Loss uses negative log to </a:t>
            </a:r>
            <a:r>
              <a:rPr lang="en-US" sz="2800" b="1" dirty="0" smtClean="0">
                <a:solidFill>
                  <a:srgbClr val="FF0000"/>
                </a:solidFill>
              </a:rPr>
              <a:t>provide an easy metric for comparison.</a:t>
            </a:r>
          </a:p>
          <a:p>
            <a:endParaRPr lang="en-US" sz="2800" b="1" dirty="0"/>
          </a:p>
        </p:txBody>
      </p:sp>
      <p:pic>
        <p:nvPicPr>
          <p:cNvPr id="86538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7257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86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45088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286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0"/>
            <a:ext cx="472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0" y="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Plot for Negative Class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39938" name="Object 3"/>
          <p:cNvGraphicFramePr>
            <a:graphicFrameLocks noChangeAspect="1"/>
          </p:cNvGraphicFramePr>
          <p:nvPr/>
        </p:nvGraphicFramePr>
        <p:xfrm>
          <a:off x="0" y="4572000"/>
          <a:ext cx="8610600" cy="2057400"/>
        </p:xfrm>
        <a:graphic>
          <a:graphicData uri="http://schemas.openxmlformats.org/presentationml/2006/ole">
            <p:oleObj spid="_x0000_s8652801" name="Equation" r:id="rId5" imgW="2412720" imgH="5331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28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28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2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2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7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71800"/>
            <a:ext cx="90297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276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62200"/>
            <a:ext cx="88868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15240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Which one is One-hot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1905000" y="6019800"/>
            <a:ext cx="2094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ONE-HOT 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CROSS ENTROPY FOR MULTICLASS/MULTILABEL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27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27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27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27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16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1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Check the feasibility of using </a:t>
            </a:r>
            <a:r>
              <a:rPr lang="en-US" sz="3600" b="1" dirty="0" smtClean="0">
                <a:solidFill>
                  <a:srgbClr val="FF0000"/>
                </a:solidFill>
              </a:rPr>
              <a:t>single layer single neuron </a:t>
            </a:r>
            <a:r>
              <a:rPr lang="en-US" sz="3600" b="1" dirty="0" err="1" smtClean="0">
                <a:solidFill>
                  <a:srgbClr val="FF0000"/>
                </a:solidFill>
              </a:rPr>
              <a:t>Perceptron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smtClean="0"/>
              <a:t>for recognition of patterns</a:t>
            </a:r>
            <a:endParaRPr lang="en-US" sz="36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38600" y="1600200"/>
            <a:ext cx="51054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b="1" dirty="0">
                <a:latin typeface="+mj-lt"/>
                <a:ea typeface="+mj-ea"/>
                <a:cs typeface="+mj-cs"/>
              </a:rPr>
              <a:t>two discriminatory features &lt;</a:t>
            </a:r>
            <a:r>
              <a:rPr lang="en-US" sz="2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color, texture</a:t>
            </a:r>
            <a:r>
              <a:rPr lang="en-US" sz="2800" b="1" dirty="0">
                <a:latin typeface="+mj-lt"/>
                <a:ea typeface="+mj-ea"/>
                <a:cs typeface="+mj-cs"/>
              </a:rPr>
              <a:t>&gt; for automatic fruit recognition. </a:t>
            </a:r>
            <a:br>
              <a:rPr lang="en-US" sz="2800" b="1" dirty="0">
                <a:latin typeface="+mj-lt"/>
                <a:ea typeface="+mj-ea"/>
                <a:cs typeface="+mj-cs"/>
              </a:rPr>
            </a:br>
            <a:endParaRPr lang="en-US" sz="2800" b="1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51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51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1"/>
          <p:cNvSpPr>
            <a:spLocks noChangeArrowheads="1"/>
          </p:cNvSpPr>
          <p:nvPr/>
        </p:nvSpPr>
        <p:spPr bwMode="auto">
          <a:xfrm>
            <a:off x="0" y="184666"/>
            <a:ext cx="9144000" cy="4278094"/>
          </a:xfrm>
          <a:prstGeom prst="rect">
            <a:avLst/>
          </a:prstGeom>
          <a:solidFill>
            <a:srgbClr val="EFF0F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en-US" sz="3200" dirty="0" smtClean="0">
                <a:solidFill>
                  <a:srgbClr val="242729"/>
                </a:solidFill>
              </a:rPr>
              <a:t>Example :"true</a:t>
            </a:r>
            <a:r>
              <a:rPr lang="en-US" sz="3200" dirty="0">
                <a:solidFill>
                  <a:srgbClr val="242729"/>
                </a:solidFill>
              </a:rPr>
              <a:t>" distribution (the one that your machine learning algorithm is trying to match) is expressed in terms of a </a:t>
            </a:r>
            <a:r>
              <a:rPr lang="en-US" sz="4000" dirty="0">
                <a:solidFill>
                  <a:srgbClr val="FF0000"/>
                </a:solidFill>
              </a:rPr>
              <a:t>one-hot distribution</a:t>
            </a:r>
            <a:r>
              <a:rPr lang="en-US" sz="4000" dirty="0">
                <a:solidFill>
                  <a:srgbClr val="242729"/>
                </a:solidFill>
              </a:rPr>
              <a:t>.</a:t>
            </a:r>
            <a:endParaRPr lang="en-US" sz="3200" dirty="0">
              <a:solidFill>
                <a:srgbClr val="242729"/>
              </a:solidFill>
            </a:endParaRPr>
          </a:p>
          <a:p>
            <a:pPr eaLnBrk="0" hangingPunct="0"/>
            <a:endParaRPr lang="en-US" dirty="0"/>
          </a:p>
          <a:p>
            <a:pPr eaLnBrk="0" hangingPunct="0"/>
            <a:r>
              <a:rPr lang="en-US" sz="3200" dirty="0" smtClean="0">
                <a:solidFill>
                  <a:srgbClr val="242729"/>
                </a:solidFill>
              </a:rPr>
              <a:t>  for </a:t>
            </a:r>
            <a:r>
              <a:rPr lang="en-US" sz="3200" dirty="0">
                <a:solidFill>
                  <a:srgbClr val="242729"/>
                </a:solidFill>
              </a:rPr>
              <a:t>a specific training instance, the label is B (out of the possible labels A, B, and C). </a:t>
            </a:r>
          </a:p>
          <a:p>
            <a:pPr eaLnBrk="0" hangingPunct="0"/>
            <a:endParaRPr lang="en-US" sz="2000" dirty="0">
              <a:solidFill>
                <a:srgbClr val="242729"/>
              </a:solidFill>
              <a:latin typeface="Consolas" pitchFamily="49" charset="0"/>
            </a:endParaRPr>
          </a:p>
          <a:p>
            <a:pPr eaLnBrk="0" hangingPunct="0"/>
            <a:r>
              <a:rPr lang="en-US" sz="3600" dirty="0">
                <a:solidFill>
                  <a:srgbClr val="242729"/>
                </a:solidFill>
                <a:latin typeface="Consolas" pitchFamily="49" charset="0"/>
              </a:rPr>
              <a:t>Pr(Class A) Pr(Class B) Pr(Class C) </a:t>
            </a:r>
            <a:r>
              <a:rPr lang="en-US" sz="3600" dirty="0" smtClean="0">
                <a:solidFill>
                  <a:srgbClr val="242729"/>
                </a:solidFill>
                <a:latin typeface="Consolas" pitchFamily="49" charset="0"/>
              </a:rPr>
              <a:t>0.228            0.619       0.153</a:t>
            </a:r>
            <a:endParaRPr lang="en-US" sz="7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9530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What is the </a:t>
            </a:r>
            <a:r>
              <a:rPr lang="en-US" sz="3600" dirty="0">
                <a:solidFill>
                  <a:srgbClr val="FF0000"/>
                </a:solidFill>
              </a:rPr>
              <a:t>cross-entropy loss </a:t>
            </a:r>
            <a:r>
              <a:rPr lang="en-US" sz="3600" dirty="0" smtClean="0">
                <a:solidFill>
                  <a:srgbClr val="FF0000"/>
                </a:solidFill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57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57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5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5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5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5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5730" grpId="0" build="p" animBg="1"/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1524000" y="1295400"/>
          <a:ext cx="4552121" cy="1219200"/>
        </p:xfrm>
        <a:graphic>
          <a:graphicData uri="http://schemas.openxmlformats.org/presentationml/2006/ole">
            <p:oleObj spid="_x0000_s34818" name="Equation" r:id="rId3" imgW="1612800" imgH="431640" progId="Equation.DSMT4">
              <p:embed/>
            </p:oleObj>
          </a:graphicData>
        </a:graphic>
      </p:graphicFrame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0" y="495300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dirty="0" smtClean="0">
                <a:solidFill>
                  <a:srgbClr val="FF0000"/>
                </a:solidFill>
              </a:rPr>
              <a:t> Would  </a:t>
            </a:r>
            <a:r>
              <a:rPr lang="en-US" sz="2400" b="1" dirty="0">
                <a:solidFill>
                  <a:srgbClr val="FF0000"/>
                </a:solidFill>
              </a:rPr>
              <a:t>loss would be same no matter if the predictions </a:t>
            </a:r>
            <a:r>
              <a:rPr lang="en-US" sz="2400" b="1" dirty="0" smtClean="0">
                <a:solidFill>
                  <a:srgbClr val="FF0000"/>
                </a:solidFill>
              </a:rPr>
              <a:t>are 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sz="2000" b="1" dirty="0">
                <a:solidFill>
                  <a:srgbClr val="FF0000"/>
                </a:solidFill>
                <a:latin typeface="MathJax_Main"/>
              </a:rPr>
              <a:t>[0.178,0.619,0.148 ]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 smtClean="0">
                <a:solidFill>
                  <a:srgbClr val="FF0000"/>
                </a:solidFill>
              </a:rPr>
              <a:t>??</a:t>
            </a:r>
            <a:r>
              <a:rPr lang="en-US" sz="2000" dirty="0" smtClean="0">
                <a:solidFill>
                  <a:srgbClr val="242729"/>
                </a:solidFill>
              </a:rPr>
              <a:t> </a:t>
            </a:r>
            <a:endParaRPr lang="en-US" sz="36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2438400"/>
            <a:ext cx="9144000" cy="2585323"/>
          </a:xfrm>
          <a:prstGeom prst="rect">
            <a:avLst/>
          </a:prstGeom>
          <a:solidFill>
            <a:srgbClr val="EFF0F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eaLnBrk="0" hangingPunct="0"/>
            <a:r>
              <a:rPr lang="en-US" sz="2800" b="1" dirty="0" smtClean="0">
                <a:solidFill>
                  <a:srgbClr val="242729"/>
                </a:solidFill>
                <a:latin typeface="Consolas" pitchFamily="49" charset="0"/>
              </a:rPr>
              <a:t>CE=</a:t>
            </a:r>
          </a:p>
          <a:p>
            <a:pPr eaLnBrk="0" hangingPunct="0"/>
            <a:r>
              <a:rPr lang="en-US" sz="2800" b="1" dirty="0" smtClean="0">
                <a:solidFill>
                  <a:srgbClr val="242729"/>
                </a:solidFill>
                <a:latin typeface="Consolas" pitchFamily="49" charset="0"/>
              </a:rPr>
              <a:t>-(</a:t>
            </a:r>
            <a:r>
              <a:rPr lang="en-US" sz="2800" b="1" dirty="0">
                <a:solidFill>
                  <a:srgbClr val="242729"/>
                </a:solidFill>
                <a:latin typeface="Consolas" pitchFamily="49" charset="0"/>
              </a:rPr>
              <a:t>0.0*</a:t>
            </a:r>
            <a:r>
              <a:rPr lang="en-US" sz="2800" b="1" dirty="0" err="1">
                <a:solidFill>
                  <a:srgbClr val="242729"/>
                </a:solidFill>
                <a:latin typeface="Consolas" pitchFamily="49" charset="0"/>
              </a:rPr>
              <a:t>ln</a:t>
            </a:r>
            <a:r>
              <a:rPr lang="en-US" sz="2800" b="1" dirty="0">
                <a:solidFill>
                  <a:srgbClr val="242729"/>
                </a:solidFill>
                <a:latin typeface="Consolas" pitchFamily="49" charset="0"/>
              </a:rPr>
              <a:t>(0.228</a:t>
            </a:r>
            <a:r>
              <a:rPr lang="en-US" sz="2800" b="1" dirty="0" smtClean="0">
                <a:solidFill>
                  <a:srgbClr val="242729"/>
                </a:solidFill>
                <a:latin typeface="Consolas" pitchFamily="49" charset="0"/>
              </a:rPr>
              <a:t>)+1.0*</a:t>
            </a:r>
            <a:r>
              <a:rPr lang="en-US" sz="2800" b="1" dirty="0" err="1" smtClean="0">
                <a:solidFill>
                  <a:srgbClr val="242729"/>
                </a:solidFill>
                <a:latin typeface="Consolas" pitchFamily="49" charset="0"/>
              </a:rPr>
              <a:t>ln</a:t>
            </a:r>
            <a:r>
              <a:rPr lang="en-US" sz="2800" b="1" dirty="0" smtClean="0">
                <a:solidFill>
                  <a:srgbClr val="242729"/>
                </a:solidFill>
                <a:latin typeface="Consolas" pitchFamily="49" charset="0"/>
              </a:rPr>
              <a:t>(0.619)+0.0*</a:t>
            </a:r>
            <a:r>
              <a:rPr lang="en-US" sz="2800" b="1" dirty="0" err="1" smtClean="0">
                <a:solidFill>
                  <a:srgbClr val="242729"/>
                </a:solidFill>
                <a:latin typeface="Consolas" pitchFamily="49" charset="0"/>
              </a:rPr>
              <a:t>ln</a:t>
            </a:r>
            <a:r>
              <a:rPr lang="en-US" sz="2800" b="1" dirty="0" smtClean="0">
                <a:solidFill>
                  <a:srgbClr val="242729"/>
                </a:solidFill>
                <a:latin typeface="Consolas" pitchFamily="49" charset="0"/>
              </a:rPr>
              <a:t>(0.153))   	    = </a:t>
            </a:r>
            <a:r>
              <a:rPr lang="en-US" sz="2800" b="1" dirty="0">
                <a:solidFill>
                  <a:srgbClr val="242729"/>
                </a:solidFill>
                <a:latin typeface="Consolas" pitchFamily="49" charset="0"/>
              </a:rPr>
              <a:t>0.479 </a:t>
            </a:r>
            <a:endParaRPr lang="en-US" sz="2800" b="1" dirty="0" smtClean="0">
              <a:solidFill>
                <a:srgbClr val="242729"/>
              </a:solidFill>
              <a:latin typeface="Consolas" pitchFamily="49" charset="0"/>
            </a:endParaRPr>
          </a:p>
          <a:p>
            <a:pPr eaLnBrk="0" hangingPunct="0"/>
            <a:endParaRPr lang="en-US" sz="2800" b="1" dirty="0">
              <a:solidFill>
                <a:srgbClr val="242729"/>
              </a:solidFill>
              <a:latin typeface="Consolas" pitchFamily="49" charset="0"/>
            </a:endParaRPr>
          </a:p>
          <a:p>
            <a:pPr eaLnBrk="0" hangingPunct="0"/>
            <a:r>
              <a:rPr lang="en-US" sz="2800" b="1" dirty="0" smtClean="0">
                <a:solidFill>
                  <a:srgbClr val="242729"/>
                </a:solidFill>
              </a:rPr>
              <a:t>that </a:t>
            </a:r>
            <a:r>
              <a:rPr lang="en-US" sz="2800" b="1" dirty="0">
                <a:solidFill>
                  <a:srgbClr val="242729"/>
                </a:solidFill>
              </a:rPr>
              <a:t>is how "wrong" or "far away" your prediction is from the true distribution.</a:t>
            </a:r>
            <a:endParaRPr lang="en-US" sz="4400" b="1" dirty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0"/>
            <a:ext cx="8001000" cy="131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79120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 </a:t>
            </a:r>
            <a:r>
              <a:rPr lang="en-US" sz="2800" b="1" dirty="0" smtClean="0"/>
              <a:t>multiclass(one-hot shot) log-loss :</a:t>
            </a:r>
          </a:p>
          <a:p>
            <a:r>
              <a:rPr lang="en-US" sz="2400" b="1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it rewards/</a:t>
            </a:r>
            <a:r>
              <a:rPr lang="en-US" sz="2800" b="1" dirty="0" err="1" smtClean="0">
                <a:solidFill>
                  <a:srgbClr val="FF0000"/>
                </a:solidFill>
              </a:rPr>
              <a:t>penalises</a:t>
            </a:r>
            <a:r>
              <a:rPr lang="en-US" sz="2800" b="1" dirty="0" smtClean="0">
                <a:solidFill>
                  <a:srgbClr val="FF0000"/>
                </a:solidFill>
              </a:rPr>
              <a:t> probabilities of correct classes only.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/>
      <p:bldP spid="9" grpId="0" animBg="1"/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1"/>
          <p:cNvSpPr>
            <a:spLocks noChangeArrowheads="1"/>
          </p:cNvSpPr>
          <p:nvPr/>
        </p:nvSpPr>
        <p:spPr bwMode="auto">
          <a:xfrm>
            <a:off x="0" y="0"/>
            <a:ext cx="91440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dirty="0" smtClean="0"/>
              <a:t>3 data </a:t>
            </a:r>
            <a:r>
              <a:rPr lang="en-US" sz="4000" dirty="0"/>
              <a:t>points in   </a:t>
            </a:r>
            <a:r>
              <a:rPr lang="en-US" sz="4000" dirty="0" smtClean="0"/>
              <a:t>binary classification</a:t>
            </a:r>
          </a:p>
          <a:p>
            <a:r>
              <a:rPr lang="en-US" sz="4000" dirty="0" smtClean="0"/>
              <a:t>   </a:t>
            </a:r>
            <a:r>
              <a:rPr lang="en-US" sz="4000" dirty="0" smtClean="0">
                <a:solidFill>
                  <a:srgbClr val="FF0000"/>
                </a:solidFill>
              </a:rPr>
              <a:t>True y </a:t>
            </a:r>
            <a:r>
              <a:rPr lang="en-US" sz="4000" dirty="0" smtClean="0"/>
              <a:t>:    1</a:t>
            </a:r>
            <a:r>
              <a:rPr lang="en-US" sz="4000" dirty="0"/>
              <a:t>, </a:t>
            </a:r>
            <a:r>
              <a:rPr lang="en-US" sz="4000" dirty="0" smtClean="0"/>
              <a:t>      1,    </a:t>
            </a:r>
            <a:r>
              <a:rPr lang="en-US" sz="4000" dirty="0"/>
              <a:t>0</a:t>
            </a:r>
            <a:r>
              <a:rPr lang="en-US" sz="3600" dirty="0"/>
              <a:t>, </a:t>
            </a:r>
            <a:r>
              <a:rPr lang="en-US" sz="3600" dirty="0" smtClean="0"/>
              <a:t>   </a:t>
            </a:r>
            <a:r>
              <a:rPr lang="en-US" sz="2800" dirty="0" smtClean="0"/>
              <a:t>[</a:t>
            </a:r>
            <a:r>
              <a:rPr lang="en-US" sz="2800" dirty="0" smtClean="0">
                <a:solidFill>
                  <a:srgbClr val="FF0000"/>
                </a:solidFill>
              </a:rPr>
              <a:t>Not one-hot, </a:t>
            </a:r>
            <a:r>
              <a:rPr lang="en-US" sz="2800" dirty="0" err="1" smtClean="0">
                <a:solidFill>
                  <a:srgbClr val="FF0000"/>
                </a:solidFill>
              </a:rPr>
              <a:t>multilabel</a:t>
            </a:r>
            <a:r>
              <a:rPr lang="en-US" sz="2800" dirty="0" smtClean="0"/>
              <a:t>]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Predicted </a:t>
            </a:r>
            <a:r>
              <a:rPr lang="en-US" sz="3200" dirty="0">
                <a:solidFill>
                  <a:srgbClr val="FF0000"/>
                </a:solidFill>
              </a:rPr>
              <a:t>y</a:t>
            </a:r>
            <a:r>
              <a:rPr lang="en-US" sz="3200" dirty="0"/>
              <a:t> </a:t>
            </a:r>
            <a:r>
              <a:rPr lang="en-US" sz="3200" dirty="0" smtClean="0"/>
              <a:t>:  </a:t>
            </a:r>
            <a:r>
              <a:rPr lang="en-US" sz="4000" dirty="0" smtClean="0"/>
              <a:t>0.8</a:t>
            </a:r>
            <a:r>
              <a:rPr lang="en-US" sz="4000" dirty="0"/>
              <a:t>, </a:t>
            </a:r>
            <a:r>
              <a:rPr lang="en-US" sz="4000" dirty="0" smtClean="0"/>
              <a:t> 0.9</a:t>
            </a:r>
            <a:r>
              <a:rPr lang="en-US" sz="4000" dirty="0"/>
              <a:t>, </a:t>
            </a:r>
            <a:r>
              <a:rPr lang="en-US" sz="4000" dirty="0" smtClean="0"/>
              <a:t>   0.3</a:t>
            </a:r>
            <a:r>
              <a:rPr lang="en-US" sz="4000" dirty="0"/>
              <a:t>. </a:t>
            </a:r>
            <a:r>
              <a:rPr lang="en-US" sz="4000" dirty="0" smtClean="0"/>
              <a:t> </a:t>
            </a:r>
          </a:p>
          <a:p>
            <a:r>
              <a:rPr lang="en-US" sz="4000" dirty="0" smtClean="0"/>
              <a:t>  Calculate Avg. cross entropy loss 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0" y="3130550"/>
          <a:ext cx="8686800" cy="3563938"/>
        </p:xfrm>
        <a:graphic>
          <a:graphicData uri="http://schemas.openxmlformats.org/presentationml/2006/ole">
            <p:oleObj spid="_x0000_s8692738" name="Equation" r:id="rId4" imgW="3746160" imgH="1536480" progId="Equation.DSMT4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1" name="Rectangle 3"/>
          <p:cNvSpPr>
            <a:spLocks noChangeArrowheads="1"/>
          </p:cNvSpPr>
          <p:nvPr/>
        </p:nvSpPr>
        <p:spPr bwMode="auto">
          <a:xfrm>
            <a:off x="0" y="153888"/>
            <a:ext cx="9144000" cy="1292662"/>
          </a:xfrm>
          <a:prstGeom prst="rect">
            <a:avLst/>
          </a:prstGeom>
          <a:solidFill>
            <a:srgbClr val="EFF0F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2400" b="1" dirty="0" smtClean="0">
                <a:solidFill>
                  <a:srgbClr val="242729"/>
                </a:solidFill>
              </a:rPr>
              <a:t> 5 data points in binary classification [</a:t>
            </a:r>
            <a:r>
              <a:rPr lang="en-US" sz="2400" b="1" dirty="0" smtClean="0">
                <a:solidFill>
                  <a:srgbClr val="FF0000"/>
                </a:solidFill>
              </a:rPr>
              <a:t>NOT ONE HOT SHOT</a:t>
            </a:r>
            <a:r>
              <a:rPr lang="en-US" sz="2400" b="1" dirty="0" smtClean="0">
                <a:solidFill>
                  <a:srgbClr val="242729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42729"/>
                </a:solidFill>
              </a:rPr>
              <a:t> </a:t>
            </a:r>
            <a:r>
              <a:rPr lang="en-US" sz="2400" b="1" dirty="0">
                <a:solidFill>
                  <a:srgbClr val="242729"/>
                </a:solidFill>
              </a:rPr>
              <a:t>the </a:t>
            </a:r>
            <a:r>
              <a:rPr lang="en-US" sz="2400" b="1" dirty="0">
                <a:solidFill>
                  <a:srgbClr val="242729"/>
                </a:solidFill>
                <a:latin typeface="Consolas" pitchFamily="49" charset="0"/>
                <a:cs typeface="Consolas" pitchFamily="49" charset="0"/>
              </a:rPr>
              <a:t>true label</a:t>
            </a:r>
            <a:r>
              <a:rPr lang="en-US" sz="2400" b="1" dirty="0">
                <a:solidFill>
                  <a:srgbClr val="242729"/>
                </a:solidFill>
              </a:rPr>
              <a:t> </a:t>
            </a:r>
            <a:r>
              <a:rPr lang="en-US" sz="2400" b="1" dirty="0" smtClean="0">
                <a:solidFill>
                  <a:srgbClr val="242729"/>
                </a:solidFill>
              </a:rPr>
              <a:t>is      </a:t>
            </a:r>
            <a:r>
              <a:rPr lang="en-US" sz="2400" b="1" dirty="0" smtClean="0">
                <a:solidFill>
                  <a:srgbClr val="242729"/>
                </a:solidFill>
                <a:latin typeface="Consolas" pitchFamily="49" charset="0"/>
                <a:cs typeface="Consolas" pitchFamily="49" charset="0"/>
              </a:rPr>
              <a:t>[1    0    0    0    0</a:t>
            </a:r>
            <a:r>
              <a:rPr lang="en-US" sz="2400" b="1" dirty="0">
                <a:solidFill>
                  <a:srgbClr val="242729"/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400" b="1" dirty="0">
                <a:solidFill>
                  <a:srgbClr val="242729"/>
                </a:solidFill>
              </a:rPr>
              <a:t> </a:t>
            </a:r>
            <a:r>
              <a:rPr lang="en-US" sz="2400" b="1" dirty="0" smtClean="0">
                <a:solidFill>
                  <a:srgbClr val="242729"/>
                </a:solidFill>
              </a:rPr>
              <a:t>while </a:t>
            </a:r>
          </a:p>
          <a:p>
            <a:r>
              <a:rPr lang="en-US" sz="2400" b="1" dirty="0" smtClean="0">
                <a:solidFill>
                  <a:srgbClr val="242729"/>
                </a:solidFill>
              </a:rPr>
              <a:t>the </a:t>
            </a:r>
            <a:r>
              <a:rPr lang="en-US" sz="2400" b="1" dirty="0">
                <a:solidFill>
                  <a:srgbClr val="242729"/>
                </a:solidFill>
              </a:rPr>
              <a:t>predictions </a:t>
            </a:r>
            <a:r>
              <a:rPr lang="en-US" sz="2400" b="1" dirty="0" smtClean="0">
                <a:solidFill>
                  <a:srgbClr val="242729"/>
                </a:solidFill>
              </a:rPr>
              <a:t>are  </a:t>
            </a:r>
            <a:r>
              <a:rPr lang="en-US" sz="2000" b="1" dirty="0">
                <a:solidFill>
                  <a:srgbClr val="242729"/>
                </a:solidFill>
              </a:rPr>
              <a:t> </a:t>
            </a:r>
            <a:r>
              <a:rPr lang="en-US" sz="2000" b="1" dirty="0" smtClean="0">
                <a:solidFill>
                  <a:srgbClr val="242729"/>
                </a:solidFill>
              </a:rPr>
              <a:t>    </a:t>
            </a:r>
            <a:r>
              <a:rPr lang="en-US" sz="2400" b="1" dirty="0" smtClean="0">
                <a:solidFill>
                  <a:srgbClr val="242729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400" b="1" dirty="0">
                <a:solidFill>
                  <a:srgbClr val="242729"/>
                </a:solidFill>
                <a:latin typeface="Consolas" pitchFamily="49" charset="0"/>
                <a:cs typeface="Consolas" pitchFamily="49" charset="0"/>
              </a:rPr>
              <a:t>0.1 </a:t>
            </a:r>
            <a:r>
              <a:rPr lang="en-US" sz="2400" b="1" dirty="0" smtClean="0">
                <a:solidFill>
                  <a:srgbClr val="242729"/>
                </a:solidFill>
                <a:latin typeface="Consolas" pitchFamily="49" charset="0"/>
                <a:cs typeface="Consolas" pitchFamily="49" charset="0"/>
              </a:rPr>
              <a:t> 0.5  </a:t>
            </a:r>
            <a:r>
              <a:rPr lang="en-US" sz="2400" b="1" dirty="0">
                <a:solidFill>
                  <a:srgbClr val="242729"/>
                </a:solidFill>
                <a:latin typeface="Consolas" pitchFamily="49" charset="0"/>
                <a:cs typeface="Consolas" pitchFamily="49" charset="0"/>
              </a:rPr>
              <a:t>0.1 </a:t>
            </a:r>
            <a:r>
              <a:rPr lang="en-US" sz="2400" b="1" dirty="0" smtClean="0">
                <a:solidFill>
                  <a:srgbClr val="242729"/>
                </a:solidFill>
                <a:latin typeface="Consolas" pitchFamily="49" charset="0"/>
                <a:cs typeface="Consolas" pitchFamily="49" charset="0"/>
              </a:rPr>
              <a:t> 0.1  0.2</a:t>
            </a:r>
            <a:r>
              <a:rPr lang="en-US" sz="2400" b="1" dirty="0">
                <a:solidFill>
                  <a:srgbClr val="242729"/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3600" b="1" dirty="0">
                <a:solidFill>
                  <a:srgbClr val="242729"/>
                </a:solidFill>
              </a:rPr>
              <a:t>. </a:t>
            </a:r>
            <a:endParaRPr lang="en-US" sz="3600" b="1" dirty="0" smtClean="0">
              <a:solidFill>
                <a:srgbClr val="242729"/>
              </a:solidFill>
            </a:endParaRPr>
          </a:p>
        </p:txBody>
      </p:sp>
      <p:graphicFrame>
        <p:nvGraphicFramePr>
          <p:cNvPr id="3075076" name="Object 2"/>
          <p:cNvGraphicFramePr>
            <a:graphicFrameLocks noChangeAspect="1"/>
          </p:cNvGraphicFramePr>
          <p:nvPr/>
        </p:nvGraphicFramePr>
        <p:xfrm>
          <a:off x="0" y="3200400"/>
          <a:ext cx="8839200" cy="2543175"/>
        </p:xfrm>
        <a:graphic>
          <a:graphicData uri="http://schemas.openxmlformats.org/presentationml/2006/ole">
            <p:oleObj spid="_x0000_s8693762" name="Equation" r:id="rId3" imgW="5473440" imgH="1371600" progId="Equation.DSMT4">
              <p:embed/>
            </p:oleObj>
          </a:graphicData>
        </a:graphic>
      </p:graphicFrame>
      <p:graphicFrame>
        <p:nvGraphicFramePr>
          <p:cNvPr id="559106" name="Object 3"/>
          <p:cNvGraphicFramePr>
            <a:graphicFrameLocks noChangeAspect="1"/>
          </p:cNvGraphicFramePr>
          <p:nvPr/>
        </p:nvGraphicFramePr>
        <p:xfrm>
          <a:off x="990600" y="2057400"/>
          <a:ext cx="6057900" cy="700727"/>
        </p:xfrm>
        <a:graphic>
          <a:graphicData uri="http://schemas.openxmlformats.org/presentationml/2006/ole">
            <p:oleObj spid="_x0000_s8693763" name="Equation" r:id="rId4" imgW="1536480" imgH="177480" progId="Equation.DSMT4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447800"/>
            <a:ext cx="952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Calculate Loss  for class 1 and class 0 and total loss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9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9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5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5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1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65" y="0"/>
            <a:ext cx="8998235" cy="662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828800" y="5943600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CALCULATE   LOSS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ONE HOT SHOT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9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0" y="60198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Total loss= 0.34+.02+0.71=1.07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ChangeArrowheads="1"/>
          </p:cNvSpPr>
          <p:nvPr/>
        </p:nvSpPr>
        <p:spPr bwMode="auto">
          <a:xfrm>
            <a:off x="0" y="-143479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2400" b="1" dirty="0">
                <a:latin typeface="Tahoma" pitchFamily="34" charset="0"/>
              </a:rPr>
              <a:t>GENERALIZED DELTA LEARNING RULE </a:t>
            </a:r>
            <a:r>
              <a:rPr lang="en-US" sz="3200" b="1" dirty="0">
                <a:solidFill>
                  <a:srgbClr val="FF0066"/>
                </a:solidFill>
                <a:latin typeface="Calibri" pitchFamily="34" charset="0"/>
              </a:rPr>
              <a:t>valid for </a:t>
            </a:r>
          </a:p>
          <a:p>
            <a:r>
              <a:rPr lang="en-US" sz="3200" b="1" dirty="0">
                <a:solidFill>
                  <a:srgbClr val="FF0066"/>
                </a:solidFill>
                <a:latin typeface="Calibri" pitchFamily="34" charset="0"/>
              </a:rPr>
              <a:t>any continuous activation </a:t>
            </a:r>
            <a:r>
              <a:rPr lang="en-US" sz="3200" b="1" dirty="0" smtClean="0">
                <a:solidFill>
                  <a:srgbClr val="FF0066"/>
                </a:solidFill>
                <a:latin typeface="Calibri" pitchFamily="34" charset="0"/>
              </a:rPr>
              <a:t>functions[</a:t>
            </a:r>
            <a:r>
              <a:rPr lang="en-US" sz="3200" b="1" dirty="0" smtClean="0">
                <a:latin typeface="Calibri" pitchFamily="34" charset="0"/>
              </a:rPr>
              <a:t>PLR uses only threshold binary/bipolar activation function</a:t>
            </a:r>
            <a:r>
              <a:rPr lang="en-US" sz="3200" b="1" dirty="0" smtClean="0">
                <a:solidFill>
                  <a:srgbClr val="FF0066"/>
                </a:solidFill>
                <a:latin typeface="Calibri" pitchFamily="34" charset="0"/>
              </a:rPr>
              <a:t>]</a:t>
            </a:r>
            <a:endParaRPr lang="en-US" b="1" dirty="0">
              <a:solidFill>
                <a:srgbClr val="FF0066"/>
              </a:solidFill>
              <a:latin typeface="Calibri" pitchFamily="34" charset="0"/>
            </a:endParaRPr>
          </a:p>
        </p:txBody>
      </p:sp>
      <p:pic>
        <p:nvPicPr>
          <p:cNvPr id="2058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20" y="1371600"/>
            <a:ext cx="893668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>
            <a:lum bright="-1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0" y="3048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DELTA LEARNING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3048000" y="22098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Node </a:t>
            </a:r>
            <a:r>
              <a:rPr lang="en-US" b="1" dirty="0" err="1">
                <a:solidFill>
                  <a:srgbClr val="FF0000"/>
                </a:solidFill>
                <a:latin typeface="Calibri" pitchFamily="34" charset="0"/>
              </a:rPr>
              <a:t>i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23" name="Picture 10"/>
          <p:cNvPicPr>
            <a:picLocks noChangeAspect="1" noChangeArrowheads="1"/>
          </p:cNvPicPr>
          <p:nvPr/>
        </p:nvPicPr>
        <p:blipFill>
          <a:blip r:embed="rId2" cstate="print">
            <a:lum bright="-16000"/>
          </a:blip>
          <a:srcRect/>
          <a:stretch>
            <a:fillRect/>
          </a:stretch>
        </p:blipFill>
        <p:spPr bwMode="auto">
          <a:xfrm>
            <a:off x="0" y="0"/>
            <a:ext cx="914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24" name="Text Box 12"/>
          <p:cNvSpPr txBox="1">
            <a:spLocks noChangeArrowheads="1"/>
          </p:cNvSpPr>
          <p:nvPr/>
        </p:nvSpPr>
        <p:spPr bwMode="auto">
          <a:xfrm>
            <a:off x="3048000" y="1524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Node </a:t>
            </a:r>
            <a:r>
              <a:rPr lang="en-US" b="1" dirty="0" err="1">
                <a:solidFill>
                  <a:srgbClr val="FF0000"/>
                </a:solidFill>
                <a:latin typeface="Calibri" pitchFamily="34" charset="0"/>
              </a:rPr>
              <a:t>i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45125" name="Rectangle 4"/>
          <p:cNvSpPr>
            <a:spLocks noChangeArrowheads="1"/>
          </p:cNvSpPr>
          <p:nvPr/>
        </p:nvSpPr>
        <p:spPr bwMode="auto">
          <a:xfrm>
            <a:off x="0" y="4365010"/>
            <a:ext cx="91440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∆w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   = [∆w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1i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,∆w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2i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,...∆w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ni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]</a:t>
            </a:r>
          </a:p>
          <a:p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	= (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η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(d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– O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)(f ’ (net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)) X</a:t>
            </a:r>
          </a:p>
          <a:p>
            <a:endParaRPr lang="pt-PT" sz="32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∆w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ni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= (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</a:rPr>
              <a:t>η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(d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– O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)(f ’ (net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i</a:t>
            </a:r>
            <a:r>
              <a:rPr lang="pt-PT" sz="3200" b="1" dirty="0" smtClean="0">
                <a:solidFill>
                  <a:srgbClr val="FF0000"/>
                </a:solidFill>
                <a:latin typeface="Calibri" pitchFamily="34" charset="0"/>
              </a:rPr>
              <a:t> )) x</a:t>
            </a:r>
            <a:r>
              <a:rPr lang="pt-PT" sz="3200" b="1" baseline="-25000" dirty="0" smtClean="0">
                <a:solidFill>
                  <a:srgbClr val="FF0000"/>
                </a:solidFill>
                <a:latin typeface="Calibri" pitchFamily="34" charset="0"/>
              </a:rPr>
              <a:t>n</a:t>
            </a:r>
            <a:endParaRPr lang="pt-PT" sz="3200" b="1" baseline="-25000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pt-PT" sz="2800" b="1" baseline="-25000" dirty="0">
                <a:solidFill>
                  <a:srgbClr val="FF0000"/>
                </a:solidFill>
                <a:latin typeface="Calibri" pitchFamily="34" charset="0"/>
              </a:rPr>
              <a:t>        </a:t>
            </a:r>
            <a:endParaRPr lang="pt-PT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5181600"/>
            <a:ext cx="9144000" cy="1410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i="1" dirty="0" smtClean="0">
                <a:latin typeface="Calibri" pitchFamily="34" charset="0"/>
              </a:rPr>
              <a:t> Assume </a:t>
            </a:r>
            <a:r>
              <a:rPr lang="en-US" sz="2800" b="1" i="1" dirty="0" smtClean="0">
                <a:solidFill>
                  <a:srgbClr val="FF0000"/>
                </a:solidFill>
                <a:latin typeface="Calibri" pitchFamily="34" charset="0"/>
              </a:rPr>
              <a:t>Linear activation function with slope of unity </a:t>
            </a:r>
            <a:r>
              <a:rPr lang="en-US" sz="2800" b="1" i="1" dirty="0" smtClean="0">
                <a:latin typeface="Calibri" pitchFamily="34" charset="0"/>
              </a:rPr>
              <a:t>at the output node of the network </a:t>
            </a:r>
          </a:p>
        </p:txBody>
      </p:sp>
      <p:pic>
        <p:nvPicPr>
          <p:cNvPr id="55582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48750" cy="449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38342</TotalTime>
  <Words>4146</Words>
  <Application>Microsoft Office PowerPoint</Application>
  <PresentationFormat>On-screen Show (4:3)</PresentationFormat>
  <Paragraphs>693</Paragraphs>
  <Slides>112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4" baseType="lpstr">
      <vt:lpstr>Office Theme</vt:lpstr>
      <vt:lpstr>Equation</vt:lpstr>
      <vt:lpstr>PERCEPTRON : McCulloch and Pitt’s Model Proposed in 1943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Perceptron Learning Algorithm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surekha bhanot</dc:creator>
  <cp:lastModifiedBy>prof. surekha bhanot</cp:lastModifiedBy>
  <cp:revision>1402</cp:revision>
  <dcterms:created xsi:type="dcterms:W3CDTF">2006-08-16T00:00:00Z</dcterms:created>
  <dcterms:modified xsi:type="dcterms:W3CDTF">2020-09-26T13:52:04Z</dcterms:modified>
</cp:coreProperties>
</file>